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2"/>
  </p:notesMasterIdLst>
  <p:sldIdLst>
    <p:sldId id="256" r:id="rId2"/>
    <p:sldId id="260" r:id="rId3"/>
    <p:sldId id="259" r:id="rId4"/>
    <p:sldId id="261" r:id="rId5"/>
    <p:sldId id="273" r:id="rId6"/>
    <p:sldId id="257" r:id="rId7"/>
    <p:sldId id="258" r:id="rId8"/>
    <p:sldId id="262" r:id="rId9"/>
    <p:sldId id="270" r:id="rId10"/>
    <p:sldId id="264" r:id="rId11"/>
    <p:sldId id="263" r:id="rId12"/>
    <p:sldId id="265" r:id="rId13"/>
    <p:sldId id="275" r:id="rId14"/>
    <p:sldId id="266" r:id="rId15"/>
    <p:sldId id="267" r:id="rId16"/>
    <p:sldId id="268" r:id="rId17"/>
    <p:sldId id="269" r:id="rId18"/>
    <p:sldId id="271" r:id="rId19"/>
    <p:sldId id="272" r:id="rId20"/>
    <p:sldId id="274"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27" autoAdjust="0"/>
    <p:restoredTop sz="80500" autoAdjust="0"/>
  </p:normalViewPr>
  <p:slideViewPr>
    <p:cSldViewPr>
      <p:cViewPr varScale="1">
        <p:scale>
          <a:sx n="50" d="100"/>
          <a:sy n="50" d="100"/>
        </p:scale>
        <p:origin x="-50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D712AF-24DE-4E70-99E8-7F0F0C88C1F9}" type="datetimeFigureOut">
              <a:rPr lang="en-US" smtClean="0"/>
              <a:pPr/>
              <a:t>4/19/2010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00047D-9590-48C0-B1B7-F3A96173BDE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Historians, scholars,</a:t>
            </a:r>
            <a:r>
              <a:rPr lang="en-US" baseline="0" dirty="0" smtClean="0"/>
              <a:t> and students like you</a:t>
            </a:r>
            <a:r>
              <a:rPr lang="en-US" dirty="0" smtClean="0"/>
              <a:t> use primary and secondary sources when they research people or events.   David McCullough’s book JOHN ADAMS is a great example of a historian who filled in details of a person’s life with primary sources.  As you look at each slide on this PP, see if you can determine which of the sources in this</a:t>
            </a:r>
            <a:r>
              <a:rPr lang="en-US" baseline="0" dirty="0" smtClean="0"/>
              <a:t> case history are primary sources and which are secondary.</a:t>
            </a:r>
            <a:endParaRPr lang="en-US" dirty="0"/>
          </a:p>
        </p:txBody>
      </p:sp>
      <p:sp>
        <p:nvSpPr>
          <p:cNvPr id="4" name="Slide Number Placeholder 3"/>
          <p:cNvSpPr>
            <a:spLocks noGrp="1"/>
          </p:cNvSpPr>
          <p:nvPr>
            <p:ph type="sldNum" sz="quarter" idx="10"/>
          </p:nvPr>
        </p:nvSpPr>
        <p:spPr/>
        <p:txBody>
          <a:bodyPr/>
          <a:lstStyle/>
          <a:p>
            <a:fld id="{C000047D-9590-48C0-B1B7-F3A96173BDE2}"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About the same time, some of the distant family members sent the researchers photographs of Ann and her sister Georgina.  </a:t>
            </a:r>
            <a:endParaRPr lang="en-US" dirty="0"/>
          </a:p>
        </p:txBody>
      </p:sp>
      <p:sp>
        <p:nvSpPr>
          <p:cNvPr id="4" name="Slide Number Placeholder 3"/>
          <p:cNvSpPr>
            <a:spLocks noGrp="1"/>
          </p:cNvSpPr>
          <p:nvPr>
            <p:ph type="sldNum" sz="quarter" idx="10"/>
          </p:nvPr>
        </p:nvSpPr>
        <p:spPr/>
        <p:txBody>
          <a:bodyPr/>
          <a:lstStyle/>
          <a:p>
            <a:fld id="{C000047D-9590-48C0-B1B7-F3A96173BDE2}"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family</a:t>
            </a:r>
            <a:r>
              <a:rPr lang="en-US" baseline="0" dirty="0" smtClean="0"/>
              <a:t> member suggested that maybe there might be newspaper articles about Ann if her behavior was erratic.  The researchers found articles in the </a:t>
            </a:r>
            <a:r>
              <a:rPr lang="en-US" i="1" baseline="0" dirty="0" smtClean="0"/>
              <a:t>Salt Lake Herald, The Salt Lake Tribune, the Ogden Standard, and the Deseret News  </a:t>
            </a:r>
            <a:r>
              <a:rPr lang="en-US" baseline="0" dirty="0" smtClean="0"/>
              <a:t>about Ann.  </a:t>
            </a:r>
            <a:endParaRPr lang="en-US" dirty="0"/>
          </a:p>
        </p:txBody>
      </p:sp>
      <p:sp>
        <p:nvSpPr>
          <p:cNvPr id="4" name="Slide Number Placeholder 3"/>
          <p:cNvSpPr>
            <a:spLocks noGrp="1"/>
          </p:cNvSpPr>
          <p:nvPr>
            <p:ph type="sldNum" sz="quarter" idx="10"/>
          </p:nvPr>
        </p:nvSpPr>
        <p:spPr/>
        <p:txBody>
          <a:bodyPr/>
          <a:lstStyle/>
          <a:p>
            <a:fld id="{C000047D-9590-48C0-B1B7-F3A96173BDE2}"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researchers also found some letters written by Ann’s sister Elizabeth to her sister Georgina, discussing</a:t>
            </a:r>
            <a:r>
              <a:rPr lang="en-US" baseline="0" dirty="0" smtClean="0"/>
              <a:t> Ann’s condition.   These gave some additional  insights into Ann’s life.</a:t>
            </a:r>
            <a:endParaRPr lang="en-US" dirty="0"/>
          </a:p>
        </p:txBody>
      </p:sp>
      <p:sp>
        <p:nvSpPr>
          <p:cNvPr id="4" name="Slide Number Placeholder 3"/>
          <p:cNvSpPr>
            <a:spLocks noGrp="1"/>
          </p:cNvSpPr>
          <p:nvPr>
            <p:ph type="sldNum" sz="quarter" idx="10"/>
          </p:nvPr>
        </p:nvSpPr>
        <p:spPr/>
        <p:txBody>
          <a:bodyPr/>
          <a:lstStyle/>
          <a:p>
            <a:fld id="{C000047D-9590-48C0-B1B7-F3A96173BDE2}"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researchers</a:t>
            </a:r>
            <a:r>
              <a:rPr lang="en-US" baseline="0" dirty="0" smtClean="0"/>
              <a:t> wanted to find out more about the last 30 years of Ann’s life. They found a newspaper article which included a photograph of the State Hospital in 1892 and a history of the hospital she stayed in.</a:t>
            </a:r>
            <a:endParaRPr lang="en-US" dirty="0"/>
          </a:p>
        </p:txBody>
      </p:sp>
      <p:sp>
        <p:nvSpPr>
          <p:cNvPr id="4" name="Slide Number Placeholder 3"/>
          <p:cNvSpPr>
            <a:spLocks noGrp="1"/>
          </p:cNvSpPr>
          <p:nvPr>
            <p:ph type="sldNum" sz="quarter" idx="10"/>
          </p:nvPr>
        </p:nvSpPr>
        <p:spPr/>
        <p:txBody>
          <a:bodyPr/>
          <a:lstStyle/>
          <a:p>
            <a:fld id="{C000047D-9590-48C0-B1B7-F3A96173BDE2}"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But, they wanted to know more.  In order to do that, a family member filed a civil case in Weber County District Court to unseal the records which gave information about Ann’s commitment to the State Mental Hospital.</a:t>
            </a:r>
            <a:endParaRPr lang="en-US" dirty="0"/>
          </a:p>
        </p:txBody>
      </p:sp>
      <p:sp>
        <p:nvSpPr>
          <p:cNvPr id="4" name="Slide Number Placeholder 3"/>
          <p:cNvSpPr>
            <a:spLocks noGrp="1"/>
          </p:cNvSpPr>
          <p:nvPr>
            <p:ph type="sldNum" sz="quarter" idx="10"/>
          </p:nvPr>
        </p:nvSpPr>
        <p:spPr/>
        <p:txBody>
          <a:bodyPr/>
          <a:lstStyle/>
          <a:p>
            <a:fld id="{C000047D-9590-48C0-B1B7-F3A96173BDE2}"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About this time, one</a:t>
            </a:r>
            <a:r>
              <a:rPr lang="en-US" baseline="0" dirty="0" smtClean="0"/>
              <a:t> of the researchers received photographs of places mentioned in Ann’s journal which an acquaintance had taken in </a:t>
            </a:r>
            <a:r>
              <a:rPr lang="en-US" baseline="0" dirty="0" err="1" smtClean="0"/>
              <a:t>Bloxwich</a:t>
            </a:r>
            <a:r>
              <a:rPr lang="en-US" baseline="0" dirty="0" smtClean="0"/>
              <a:t>, England.</a:t>
            </a:r>
            <a:endParaRPr lang="en-US" dirty="0"/>
          </a:p>
        </p:txBody>
      </p:sp>
      <p:sp>
        <p:nvSpPr>
          <p:cNvPr id="4" name="Slide Number Placeholder 3"/>
          <p:cNvSpPr>
            <a:spLocks noGrp="1"/>
          </p:cNvSpPr>
          <p:nvPr>
            <p:ph type="sldNum" sz="quarter" idx="10"/>
          </p:nvPr>
        </p:nvSpPr>
        <p:spPr/>
        <p:txBody>
          <a:bodyPr/>
          <a:lstStyle/>
          <a:p>
            <a:fld id="{C000047D-9590-48C0-B1B7-F3A96173BDE2}"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researchers also found paintings, pencil drawings, and needlepoint done by Ann.</a:t>
            </a:r>
            <a:endParaRPr lang="en-US" dirty="0"/>
          </a:p>
        </p:txBody>
      </p:sp>
      <p:sp>
        <p:nvSpPr>
          <p:cNvPr id="4" name="Slide Number Placeholder 3"/>
          <p:cNvSpPr>
            <a:spLocks noGrp="1"/>
          </p:cNvSpPr>
          <p:nvPr>
            <p:ph type="sldNum" sz="quarter" idx="10"/>
          </p:nvPr>
        </p:nvSpPr>
        <p:spPr/>
        <p:txBody>
          <a:bodyPr/>
          <a:lstStyle/>
          <a:p>
            <a:fld id="{C000047D-9590-48C0-B1B7-F3A96173BDE2}"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They also discovered</a:t>
            </a:r>
            <a:r>
              <a:rPr lang="en-US" baseline="0" dirty="0" smtClean="0"/>
              <a:t> a church hymnbook that had music written by Ann.</a:t>
            </a:r>
            <a:endParaRPr lang="en-US" dirty="0"/>
          </a:p>
        </p:txBody>
      </p:sp>
      <p:sp>
        <p:nvSpPr>
          <p:cNvPr id="4" name="Slide Number Placeholder 3"/>
          <p:cNvSpPr>
            <a:spLocks noGrp="1"/>
          </p:cNvSpPr>
          <p:nvPr>
            <p:ph type="sldNum" sz="quarter" idx="10"/>
          </p:nvPr>
        </p:nvSpPr>
        <p:spPr/>
        <p:txBody>
          <a:bodyPr/>
          <a:lstStyle/>
          <a:p>
            <a:fld id="{C000047D-9590-48C0-B1B7-F3A96173BDE2}"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They used all the information they had gathered to create a book called </a:t>
            </a:r>
            <a:r>
              <a:rPr lang="en-US" i="1" dirty="0" smtClean="0"/>
              <a:t>The Journal of Ann Fellows 1853-1873.</a:t>
            </a:r>
            <a:endParaRPr lang="en-US" dirty="0"/>
          </a:p>
        </p:txBody>
      </p:sp>
      <p:sp>
        <p:nvSpPr>
          <p:cNvPr id="4" name="Slide Number Placeholder 3"/>
          <p:cNvSpPr>
            <a:spLocks noGrp="1"/>
          </p:cNvSpPr>
          <p:nvPr>
            <p:ph type="sldNum" sz="quarter" idx="10"/>
          </p:nvPr>
        </p:nvSpPr>
        <p:spPr/>
        <p:txBody>
          <a:bodyPr/>
          <a:lstStyle/>
          <a:p>
            <a:fld id="{C000047D-9590-48C0-B1B7-F3A96173BDE2}" type="slidenum">
              <a:rPr lang="en-US" smtClean="0"/>
              <a:pPr/>
              <a:t>18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researcher in this case found a journal by a</a:t>
            </a:r>
            <a:r>
              <a:rPr lang="en-US" baseline="0" dirty="0" smtClean="0"/>
              <a:t> teenage English girl named Ann Fellows. By reading the journal, the researcher discovered that Ann and her family lived in </a:t>
            </a:r>
            <a:r>
              <a:rPr lang="en-US" baseline="0" dirty="0" err="1" smtClean="0"/>
              <a:t>Bloxwich</a:t>
            </a:r>
            <a:r>
              <a:rPr lang="en-US" baseline="0" dirty="0" smtClean="0"/>
              <a:t>, England, and moved to the United States in 1866.   The journal ends in 1872 when Ann was 19 years old.  The researcher wanted to know more about Ann’s life, but didn’t exactly know how to do it. Primary or secondary source?</a:t>
            </a:r>
            <a:endParaRPr lang="en-US" dirty="0"/>
          </a:p>
        </p:txBody>
      </p:sp>
      <p:sp>
        <p:nvSpPr>
          <p:cNvPr id="4" name="Slide Number Placeholder 3"/>
          <p:cNvSpPr>
            <a:spLocks noGrp="1"/>
          </p:cNvSpPr>
          <p:nvPr>
            <p:ph type="sldNum" sz="quarter" idx="10"/>
          </p:nvPr>
        </p:nvSpPr>
        <p:spPr/>
        <p:txBody>
          <a:bodyPr/>
          <a:lstStyle/>
          <a:p>
            <a:fld id="{C000047D-9590-48C0-B1B7-F3A96173BDE2}"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researcher remembered a family history book that</a:t>
            </a:r>
            <a:r>
              <a:rPr lang="en-US" baseline="0" dirty="0" smtClean="0"/>
              <a:t> mentioned Ann’s sisters.  On page 162 of the book, it said: ……..   The researcher wondered why Ann had died in Provo because, according to Ann’s journal, the family had immigrated to Ogden. Primary or secondary source?</a:t>
            </a:r>
          </a:p>
        </p:txBody>
      </p:sp>
      <p:sp>
        <p:nvSpPr>
          <p:cNvPr id="4" name="Slide Number Placeholder 3"/>
          <p:cNvSpPr>
            <a:spLocks noGrp="1"/>
          </p:cNvSpPr>
          <p:nvPr>
            <p:ph type="sldNum" sz="quarter" idx="10"/>
          </p:nvPr>
        </p:nvSpPr>
        <p:spPr/>
        <p:txBody>
          <a:bodyPr/>
          <a:lstStyle/>
          <a:p>
            <a:fld id="{C000047D-9590-48C0-B1B7-F3A96173BDE2}"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researcher was also able to locate the phone numbers of some distant family members</a:t>
            </a:r>
            <a:r>
              <a:rPr lang="en-US" baseline="0" dirty="0" smtClean="0"/>
              <a:t> and called them.  The following information was gained from these oral interviews. Primary or secondary source?</a:t>
            </a:r>
          </a:p>
          <a:p>
            <a:r>
              <a:rPr lang="en-US" baseline="0" dirty="0" smtClean="0"/>
              <a:t>      The researcher and some other family members decided they would look at additional sources to find more information about Ann.</a:t>
            </a:r>
            <a:endParaRPr lang="en-US" dirty="0"/>
          </a:p>
        </p:txBody>
      </p:sp>
      <p:sp>
        <p:nvSpPr>
          <p:cNvPr id="4" name="Slide Number Placeholder 3"/>
          <p:cNvSpPr>
            <a:spLocks noGrp="1"/>
          </p:cNvSpPr>
          <p:nvPr>
            <p:ph type="sldNum" sz="quarter" idx="10"/>
          </p:nvPr>
        </p:nvSpPr>
        <p:spPr/>
        <p:txBody>
          <a:bodyPr/>
          <a:lstStyle/>
          <a:p>
            <a:fld id="{C000047D-9590-48C0-B1B7-F3A96173BDE2}"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researcher’s sister</a:t>
            </a:r>
            <a:r>
              <a:rPr lang="en-US" baseline="0" dirty="0" smtClean="0"/>
              <a:t> remembered that the family had the Fellows’ family Bible which had been brought over from</a:t>
            </a:r>
          </a:p>
          <a:p>
            <a:r>
              <a:rPr lang="en-US" baseline="0" dirty="0" smtClean="0"/>
              <a:t>England.  She looked in the Bible and found some information about the Fellows family including Ann’s birth date.</a:t>
            </a:r>
            <a:endParaRPr lang="en-US" dirty="0"/>
          </a:p>
        </p:txBody>
      </p:sp>
      <p:sp>
        <p:nvSpPr>
          <p:cNvPr id="4" name="Slide Number Placeholder 3"/>
          <p:cNvSpPr>
            <a:spLocks noGrp="1"/>
          </p:cNvSpPr>
          <p:nvPr>
            <p:ph type="sldNum" sz="quarter" idx="10"/>
          </p:nvPr>
        </p:nvSpPr>
        <p:spPr/>
        <p:txBody>
          <a:bodyPr/>
          <a:lstStyle/>
          <a:p>
            <a:fld id="{C000047D-9590-48C0-B1B7-F3A96173BDE2}"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They found the 1861 census records for </a:t>
            </a:r>
            <a:r>
              <a:rPr lang="en-US" dirty="0" err="1" smtClean="0"/>
              <a:t>Bloxwich</a:t>
            </a:r>
            <a:r>
              <a:rPr lang="en-US" baseline="0" dirty="0" smtClean="0"/>
              <a:t>, England, which showed Ann, age 7, living with her parents, her sisters Georgina and Elizabeth and her brother William.  They also found census records of Ann in Davenport, Iowa, Ogden, Utah, and Provo, Utah.</a:t>
            </a:r>
          </a:p>
          <a:p>
            <a:endParaRPr lang="en-US" dirty="0"/>
          </a:p>
        </p:txBody>
      </p:sp>
      <p:sp>
        <p:nvSpPr>
          <p:cNvPr id="4" name="Slide Number Placeholder 3"/>
          <p:cNvSpPr>
            <a:spLocks noGrp="1"/>
          </p:cNvSpPr>
          <p:nvPr>
            <p:ph type="sldNum" sz="quarter" idx="10"/>
          </p:nvPr>
        </p:nvSpPr>
        <p:spPr/>
        <p:txBody>
          <a:bodyPr/>
          <a:lstStyle/>
          <a:p>
            <a:fld id="{C000047D-9590-48C0-B1B7-F3A96173BDE2}"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3 census</a:t>
            </a:r>
            <a:r>
              <a:rPr lang="en-US" baseline="0" dirty="0" smtClean="0"/>
              <a:t> records, 1900, 1910, and 1920, where Anne was living in the State Hospital in Provo.</a:t>
            </a:r>
            <a:endParaRPr lang="en-US" dirty="0"/>
          </a:p>
        </p:txBody>
      </p:sp>
      <p:sp>
        <p:nvSpPr>
          <p:cNvPr id="4" name="Slide Number Placeholder 3"/>
          <p:cNvSpPr>
            <a:spLocks noGrp="1"/>
          </p:cNvSpPr>
          <p:nvPr>
            <p:ph type="sldNum" sz="quarter" idx="10"/>
          </p:nvPr>
        </p:nvSpPr>
        <p:spPr/>
        <p:txBody>
          <a:bodyPr/>
          <a:lstStyle/>
          <a:p>
            <a:fld id="{C000047D-9590-48C0-B1B7-F3A96173BDE2}"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researcher decided to make a timeline of what was</a:t>
            </a:r>
            <a:r>
              <a:rPr lang="en-US" baseline="0" dirty="0" smtClean="0"/>
              <a:t> now known about Ann.  Here is what it looked like.</a:t>
            </a:r>
            <a:endParaRPr lang="en-US" dirty="0"/>
          </a:p>
        </p:txBody>
      </p:sp>
      <p:sp>
        <p:nvSpPr>
          <p:cNvPr id="4" name="Slide Number Placeholder 3"/>
          <p:cNvSpPr>
            <a:spLocks noGrp="1"/>
          </p:cNvSpPr>
          <p:nvPr>
            <p:ph type="sldNum" sz="quarter" idx="10"/>
          </p:nvPr>
        </p:nvSpPr>
        <p:spPr/>
        <p:txBody>
          <a:bodyPr/>
          <a:lstStyle/>
          <a:p>
            <a:fld id="{C000047D-9590-48C0-B1B7-F3A96173BDE2}"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researchers wrote</a:t>
            </a:r>
            <a:r>
              <a:rPr lang="en-US" baseline="0" dirty="0" smtClean="0"/>
              <a:t> to the Davenport Iowa Public Library.  The librarians found several old maps showing Davenport at the time</a:t>
            </a:r>
          </a:p>
          <a:p>
            <a:r>
              <a:rPr lang="en-US" baseline="0" dirty="0" smtClean="0"/>
              <a:t>Ann lived there and sent them copies.  </a:t>
            </a:r>
            <a:endParaRPr lang="en-US" dirty="0"/>
          </a:p>
        </p:txBody>
      </p:sp>
      <p:sp>
        <p:nvSpPr>
          <p:cNvPr id="4" name="Slide Number Placeholder 3"/>
          <p:cNvSpPr>
            <a:spLocks noGrp="1"/>
          </p:cNvSpPr>
          <p:nvPr>
            <p:ph type="sldNum" sz="quarter" idx="10"/>
          </p:nvPr>
        </p:nvSpPr>
        <p:spPr/>
        <p:txBody>
          <a:bodyPr/>
          <a:lstStyle/>
          <a:p>
            <a:fld id="{C000047D-9590-48C0-B1B7-F3A96173BDE2}"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A34C9888-66FA-4624-A9BE-92ED35FBD20F}" type="datetimeFigureOut">
              <a:rPr lang="en-US" smtClean="0"/>
              <a:pPr/>
              <a:t>4/19/2010</a:t>
            </a:fld>
            <a:endParaRPr lang="en-US"/>
          </a:p>
        </p:txBody>
      </p:sp>
      <p:sp>
        <p:nvSpPr>
          <p:cNvPr id="16" name="Slide Number Placeholder 15"/>
          <p:cNvSpPr>
            <a:spLocks noGrp="1"/>
          </p:cNvSpPr>
          <p:nvPr>
            <p:ph type="sldNum" sz="quarter" idx="11"/>
          </p:nvPr>
        </p:nvSpPr>
        <p:spPr/>
        <p:txBody>
          <a:bodyPr/>
          <a:lstStyle/>
          <a:p>
            <a:fld id="{A3C1E58B-3B23-4D77-8127-F0EE7C387879}" type="slidenum">
              <a:rPr lang="en-US" smtClean="0"/>
              <a:pPr/>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34C9888-66FA-4624-A9BE-92ED35FBD20F}" type="datetimeFigureOut">
              <a:rPr lang="en-US" smtClean="0"/>
              <a:pPr/>
              <a:t>4/19/2010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C1E58B-3B23-4D77-8127-F0EE7C38787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34C9888-66FA-4624-A9BE-92ED35FBD20F}" type="datetimeFigureOut">
              <a:rPr lang="en-US" smtClean="0"/>
              <a:pPr/>
              <a:t>4/19/2010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C1E58B-3B23-4D77-8127-F0EE7C38787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A34C9888-66FA-4624-A9BE-92ED35FBD20F}" type="datetimeFigureOut">
              <a:rPr lang="en-US" smtClean="0"/>
              <a:pPr/>
              <a:t>4/19/2010</a:t>
            </a:fld>
            <a:endParaRPr lang="en-US"/>
          </a:p>
        </p:txBody>
      </p:sp>
      <p:sp>
        <p:nvSpPr>
          <p:cNvPr id="15" name="Slide Number Placeholder 14"/>
          <p:cNvSpPr>
            <a:spLocks noGrp="1"/>
          </p:cNvSpPr>
          <p:nvPr>
            <p:ph type="sldNum" sz="quarter" idx="15"/>
          </p:nvPr>
        </p:nvSpPr>
        <p:spPr/>
        <p:txBody>
          <a:bodyPr/>
          <a:lstStyle>
            <a:lvl1pPr algn="ctr">
              <a:defRPr/>
            </a:lvl1pPr>
          </a:lstStyle>
          <a:p>
            <a:fld id="{A3C1E58B-3B23-4D77-8127-F0EE7C387879}" type="slidenum">
              <a:rPr lang="en-US" smtClean="0"/>
              <a:pPr/>
              <a:t>‹#›</a:t>
            </a:fld>
            <a:endParaRPr lang="en-US"/>
          </a:p>
        </p:txBody>
      </p:sp>
      <p:sp>
        <p:nvSpPr>
          <p:cNvPr id="16" name="Footer Placeholder 15"/>
          <p:cNvSpPr>
            <a:spLocks noGrp="1"/>
          </p:cNvSpPr>
          <p:nvPr>
            <p:ph type="ftr" sz="quarter" idx="16"/>
          </p:nvPr>
        </p:nvSpPr>
        <p:spPr/>
        <p:txBody>
          <a:bodyPr/>
          <a:lstStyle/>
          <a:p>
            <a:endParaRPr lang="en-US"/>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34C9888-66FA-4624-A9BE-92ED35FBD20F}" type="datetimeFigureOut">
              <a:rPr lang="en-US" smtClean="0"/>
              <a:pPr/>
              <a:t>4/19/2010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C1E58B-3B23-4D77-8127-F0EE7C387879}" type="slidenum">
              <a:rPr lang="en-US" smtClean="0"/>
              <a:pPr/>
              <a:t>‹#›</a:t>
            </a:fld>
            <a:endParaRPr 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34C9888-66FA-4624-A9BE-92ED35FBD20F}" type="datetimeFigureOut">
              <a:rPr lang="en-US" smtClean="0"/>
              <a:pPr/>
              <a:t>4/19/2010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C1E58B-3B23-4D77-8127-F0EE7C387879}"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A3C1E58B-3B23-4D77-8127-F0EE7C387879}" type="slidenum">
              <a:rPr lang="en-US" smtClean="0"/>
              <a:pPr/>
              <a:t>‹#›</a:t>
            </a:fld>
            <a:endParaRPr lang="en-US"/>
          </a:p>
        </p:txBody>
      </p:sp>
      <p:sp>
        <p:nvSpPr>
          <p:cNvPr id="8" name="Footer Placeholder 7"/>
          <p:cNvSpPr>
            <a:spLocks noGrp="1"/>
          </p:cNvSpPr>
          <p:nvPr>
            <p:ph type="ftr" sz="quarter" idx="11"/>
          </p:nvPr>
        </p:nvSpPr>
        <p:spPr/>
        <p:txBody>
          <a:bodyPr/>
          <a:lstStyle/>
          <a:p>
            <a:endParaRPr lang="en-US"/>
          </a:p>
        </p:txBody>
      </p:sp>
      <p:sp>
        <p:nvSpPr>
          <p:cNvPr id="7" name="Date Placeholder 6"/>
          <p:cNvSpPr>
            <a:spLocks noGrp="1"/>
          </p:cNvSpPr>
          <p:nvPr>
            <p:ph type="dt" sz="half" idx="10"/>
          </p:nvPr>
        </p:nvSpPr>
        <p:spPr/>
        <p:txBody>
          <a:bodyPr/>
          <a:lstStyle/>
          <a:p>
            <a:fld id="{A34C9888-66FA-4624-A9BE-92ED35FBD20F}" type="datetimeFigureOut">
              <a:rPr lang="en-US" smtClean="0"/>
              <a:pPr/>
              <a:t>4/19/2010</a:t>
            </a:fld>
            <a:endParaRPr lang="en-US"/>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34C9888-66FA-4624-A9BE-92ED35FBD20F}" type="datetimeFigureOut">
              <a:rPr lang="en-US" smtClean="0"/>
              <a:pPr/>
              <a:t>4/19/2010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3C1E58B-3B23-4D77-8127-F0EE7C387879}"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4C9888-66FA-4624-A9BE-92ED35FBD20F}" type="datetimeFigureOut">
              <a:rPr lang="en-US" smtClean="0"/>
              <a:pPr/>
              <a:t>4/19/2010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3C1E58B-3B23-4D77-8127-F0EE7C38787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A34C9888-66FA-4624-A9BE-92ED35FBD20F}" type="datetimeFigureOut">
              <a:rPr lang="en-US" smtClean="0"/>
              <a:pPr/>
              <a:t>4/19/2010</a:t>
            </a:fld>
            <a:endParaRPr lang="en-US"/>
          </a:p>
        </p:txBody>
      </p:sp>
      <p:sp>
        <p:nvSpPr>
          <p:cNvPr id="9" name="Slide Number Placeholder 8"/>
          <p:cNvSpPr>
            <a:spLocks noGrp="1"/>
          </p:cNvSpPr>
          <p:nvPr>
            <p:ph type="sldNum" sz="quarter" idx="15"/>
          </p:nvPr>
        </p:nvSpPr>
        <p:spPr/>
        <p:txBody>
          <a:bodyPr/>
          <a:lstStyle/>
          <a:p>
            <a:fld id="{A3C1E58B-3B23-4D77-8127-F0EE7C387879}" type="slidenum">
              <a:rPr lang="en-US" smtClean="0"/>
              <a:pPr/>
              <a:t>‹#›</a:t>
            </a:fld>
            <a:endParaRPr lang="en-US"/>
          </a:p>
        </p:txBody>
      </p:sp>
      <p:sp>
        <p:nvSpPr>
          <p:cNvPr id="10" name="Footer Placeholder 9"/>
          <p:cNvSpPr>
            <a:spLocks noGrp="1"/>
          </p:cNvSpPr>
          <p:nvPr>
            <p:ph type="ftr" sz="quarter" idx="16"/>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A34C9888-66FA-4624-A9BE-92ED35FBD20F}" type="datetimeFigureOut">
              <a:rPr lang="en-US" smtClean="0"/>
              <a:pPr/>
              <a:t>4/19/2010</a:t>
            </a:fld>
            <a:endParaRPr lang="en-US"/>
          </a:p>
        </p:txBody>
      </p:sp>
      <p:sp>
        <p:nvSpPr>
          <p:cNvPr id="9" name="Slide Number Placeholder 8"/>
          <p:cNvSpPr>
            <a:spLocks noGrp="1"/>
          </p:cNvSpPr>
          <p:nvPr>
            <p:ph type="sldNum" sz="quarter" idx="11"/>
          </p:nvPr>
        </p:nvSpPr>
        <p:spPr/>
        <p:txBody>
          <a:bodyPr/>
          <a:lstStyle/>
          <a:p>
            <a:fld id="{A3C1E58B-3B23-4D77-8127-F0EE7C387879}"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A34C9888-66FA-4624-A9BE-92ED35FBD20F}" type="datetimeFigureOut">
              <a:rPr lang="en-US" smtClean="0"/>
              <a:pPr/>
              <a:t>4/19/2010</a:t>
            </a:fld>
            <a:endParaRPr lang="en-US"/>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US"/>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A3C1E58B-3B23-4D77-8127-F0EE7C387879}" type="slidenum">
              <a:rPr lang="en-US" smtClean="0"/>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3699804"/>
            <a:ext cx="8305800" cy="1481796"/>
          </a:xfrm>
        </p:spPr>
        <p:txBody>
          <a:bodyPr/>
          <a:lstStyle/>
          <a:p>
            <a:r>
              <a:rPr lang="en-US" sz="4000" dirty="0" smtClean="0"/>
              <a:t>Ann Fellows</a:t>
            </a:r>
          </a:p>
          <a:p>
            <a:r>
              <a:rPr lang="en-US" sz="4000" dirty="0" smtClean="0"/>
              <a:t>A Case History</a:t>
            </a:r>
          </a:p>
          <a:p>
            <a:endParaRPr lang="en-US" sz="4000" dirty="0"/>
          </a:p>
        </p:txBody>
      </p:sp>
      <p:sp>
        <p:nvSpPr>
          <p:cNvPr id="2" name="Title 1"/>
          <p:cNvSpPr>
            <a:spLocks noGrp="1"/>
          </p:cNvSpPr>
          <p:nvPr>
            <p:ph type="ctrTitle"/>
          </p:nvPr>
        </p:nvSpPr>
        <p:spPr>
          <a:xfrm>
            <a:off x="457200" y="457200"/>
            <a:ext cx="8305800" cy="2957732"/>
          </a:xfrm>
        </p:spPr>
        <p:txBody>
          <a:bodyPr/>
          <a:lstStyle/>
          <a:p>
            <a:r>
              <a:rPr lang="en-US" sz="6000" b="1" dirty="0" smtClean="0"/>
              <a:t>Discovering a Life Through Primary and Secondary Sources</a:t>
            </a:r>
            <a:endParaRPr lang="en-US" sz="6000" b="1" dirty="0"/>
          </a:p>
        </p:txBody>
      </p:sp>
      <p:pic>
        <p:nvPicPr>
          <p:cNvPr id="4" name="Picture 3"/>
          <p:cNvPicPr>
            <a:picLocks noChangeAspect="1" noChangeArrowheads="1"/>
          </p:cNvPicPr>
          <p:nvPr/>
        </p:nvPicPr>
        <p:blipFill>
          <a:blip r:embed="rId3" cstate="print">
            <a:lum bright="10000"/>
          </a:blip>
          <a:srcRect l="27486" t="18021" r="8936" b="52339"/>
          <a:stretch>
            <a:fillRect/>
          </a:stretch>
        </p:blipFill>
        <p:spPr bwMode="auto">
          <a:xfrm rot="5400000">
            <a:off x="6099811" y="4491989"/>
            <a:ext cx="3268978" cy="1143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Family Photographs</a:t>
            </a:r>
            <a:endParaRPr lang="en-US" b="1" dirty="0"/>
          </a:p>
        </p:txBody>
      </p:sp>
      <p:pic>
        <p:nvPicPr>
          <p:cNvPr id="6146" name="Picture 2" descr="H:\DCIM\169CANON\IMG_6937.JPG"/>
          <p:cNvPicPr>
            <a:picLocks noGrp="1" noChangeAspect="1" noChangeArrowheads="1"/>
          </p:cNvPicPr>
          <p:nvPr>
            <p:ph sz="half" idx="1"/>
          </p:nvPr>
        </p:nvPicPr>
        <p:blipFill>
          <a:blip r:embed="rId3" cstate="print">
            <a:lum bright="10000"/>
          </a:blip>
          <a:srcRect l="9231" t="8236" r="7693" b="10514"/>
          <a:stretch>
            <a:fillRect/>
          </a:stretch>
        </p:blipFill>
        <p:spPr bwMode="auto">
          <a:xfrm rot="5400000">
            <a:off x="421215" y="2554816"/>
            <a:ext cx="3581402" cy="25865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147" name="Picture 3"/>
          <p:cNvPicPr>
            <a:picLocks noGrp="1" noChangeAspect="1" noChangeArrowheads="1"/>
          </p:cNvPicPr>
          <p:nvPr>
            <p:ph sz="half" idx="2"/>
          </p:nvPr>
        </p:nvPicPr>
        <p:blipFill>
          <a:blip r:embed="rId4" cstate="print">
            <a:lum bright="10000"/>
          </a:blip>
          <a:srcRect l="14099" t="16374" r="8936" b="21053"/>
          <a:stretch>
            <a:fillRect/>
          </a:stretch>
        </p:blipFill>
        <p:spPr bwMode="auto">
          <a:xfrm rot="5400000">
            <a:off x="4178810" y="2462784"/>
            <a:ext cx="4748781" cy="28956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p:cNvSpPr txBox="1"/>
          <p:nvPr/>
        </p:nvSpPr>
        <p:spPr>
          <a:xfrm>
            <a:off x="5334000" y="6477000"/>
            <a:ext cx="3657600" cy="276999"/>
          </a:xfrm>
          <a:prstGeom prst="rect">
            <a:avLst/>
          </a:prstGeom>
          <a:noFill/>
        </p:spPr>
        <p:txBody>
          <a:bodyPr wrap="square" rtlCol="0">
            <a:spAutoFit/>
          </a:bodyPr>
          <a:lstStyle/>
          <a:p>
            <a:pPr algn="r"/>
            <a:r>
              <a:rPr lang="en-US" sz="1200" dirty="0" smtClean="0"/>
              <a:t>Photographs courtesy of Barbara Sessions</a:t>
            </a:r>
            <a:endParaRPr lang="en-US" sz="12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DCIM\169CANON\IMG_6906.JPG"/>
          <p:cNvPicPr>
            <a:picLocks noChangeAspect="1" noChangeArrowheads="1"/>
          </p:cNvPicPr>
          <p:nvPr/>
        </p:nvPicPr>
        <p:blipFill>
          <a:blip r:embed="rId3" cstate="print"/>
          <a:srcRect l="14844"/>
          <a:stretch>
            <a:fillRect/>
          </a:stretch>
        </p:blipFill>
        <p:spPr bwMode="auto">
          <a:xfrm rot="6439698">
            <a:off x="3905179" y="1281099"/>
            <a:ext cx="5187225" cy="4191000"/>
          </a:xfrm>
          <a:prstGeom prst="rect">
            <a:avLst/>
          </a:prstGeom>
          <a:noFill/>
        </p:spPr>
      </p:pic>
      <p:sp>
        <p:nvSpPr>
          <p:cNvPr id="2" name="Title 1"/>
          <p:cNvSpPr>
            <a:spLocks noGrp="1"/>
          </p:cNvSpPr>
          <p:nvPr>
            <p:ph type="title"/>
          </p:nvPr>
        </p:nvSpPr>
        <p:spPr>
          <a:xfrm>
            <a:off x="228600" y="152400"/>
            <a:ext cx="8458200" cy="1219200"/>
          </a:xfrm>
        </p:spPr>
        <p:txBody>
          <a:bodyPr/>
          <a:lstStyle/>
          <a:p>
            <a:r>
              <a:rPr lang="en-US" b="1" dirty="0" smtClean="0"/>
              <a:t>Newspaper Articles</a:t>
            </a:r>
            <a:endParaRPr lang="en-US" b="1" dirty="0"/>
          </a:p>
        </p:txBody>
      </p:sp>
      <p:pic>
        <p:nvPicPr>
          <p:cNvPr id="1026" name="Picture 2"/>
          <p:cNvPicPr>
            <a:picLocks noGrp="1" noChangeAspect="1" noChangeArrowheads="1"/>
          </p:cNvPicPr>
          <p:nvPr>
            <p:ph idx="1"/>
          </p:nvPr>
        </p:nvPicPr>
        <p:blipFill>
          <a:blip r:embed="rId4" cstate="print"/>
          <a:srcRect t="15000" r="13750" b="13333"/>
          <a:stretch>
            <a:fillRect/>
          </a:stretch>
        </p:blipFill>
        <p:spPr bwMode="auto">
          <a:xfrm>
            <a:off x="152400" y="2438400"/>
            <a:ext cx="6781801" cy="42263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381000" y="1600200"/>
            <a:ext cx="4114800" cy="646331"/>
          </a:xfrm>
          <a:prstGeom prst="rect">
            <a:avLst/>
          </a:prstGeom>
          <a:noFill/>
        </p:spPr>
        <p:txBody>
          <a:bodyPr wrap="square" rtlCol="0">
            <a:spAutoFit/>
          </a:bodyPr>
          <a:lstStyle/>
          <a:p>
            <a:r>
              <a:rPr lang="en-US" i="1" dirty="0" smtClean="0"/>
              <a:t>Salt Lake Herald</a:t>
            </a:r>
            <a:r>
              <a:rPr lang="en-US" dirty="0" smtClean="0"/>
              <a:t>, Aug. 24, 1892</a:t>
            </a:r>
          </a:p>
          <a:p>
            <a:r>
              <a:rPr lang="en-US" i="1" dirty="0" smtClean="0"/>
              <a:t>Salt Lake Herald</a:t>
            </a:r>
            <a:r>
              <a:rPr lang="en-US" dirty="0" smtClean="0"/>
              <a:t>, July 15, 1893</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066800"/>
          </a:xfrm>
        </p:spPr>
        <p:txBody>
          <a:bodyPr>
            <a:noAutofit/>
          </a:bodyPr>
          <a:lstStyle/>
          <a:p>
            <a:pPr algn="ctr"/>
            <a:r>
              <a:rPr lang="en-US" dirty="0" smtClean="0"/>
              <a:t/>
            </a:r>
            <a:br>
              <a:rPr lang="en-US" dirty="0" smtClean="0"/>
            </a:br>
            <a:r>
              <a:rPr lang="en-US" b="1" dirty="0" smtClean="0"/>
              <a:t>Letter--1885</a:t>
            </a:r>
            <a:endParaRPr lang="en-US" b="1" dirty="0"/>
          </a:p>
        </p:txBody>
      </p:sp>
      <p:sp>
        <p:nvSpPr>
          <p:cNvPr id="5" name="Content Placeholder 4"/>
          <p:cNvSpPr>
            <a:spLocks noGrp="1"/>
          </p:cNvSpPr>
          <p:nvPr>
            <p:ph sz="half" idx="2"/>
          </p:nvPr>
        </p:nvSpPr>
        <p:spPr/>
        <p:txBody>
          <a:bodyPr>
            <a:normAutofit/>
          </a:bodyPr>
          <a:lstStyle/>
          <a:p>
            <a:pPr>
              <a:buNone/>
            </a:pPr>
            <a:r>
              <a:rPr lang="en-US" sz="3600" dirty="0" smtClean="0"/>
              <a:t>“Ann’s spells are a little better lately…”</a:t>
            </a:r>
          </a:p>
          <a:p>
            <a:pPr>
              <a:buNone/>
            </a:pPr>
            <a:r>
              <a:rPr lang="en-US" sz="3200" dirty="0" smtClean="0"/>
              <a:t>		---2 Jul 1885</a:t>
            </a:r>
          </a:p>
          <a:p>
            <a:pPr>
              <a:buNone/>
            </a:pPr>
            <a:r>
              <a:rPr lang="en-US" sz="3200" dirty="0" smtClean="0"/>
              <a:t>(Letter to  Elizabeth Fellows </a:t>
            </a:r>
            <a:r>
              <a:rPr lang="en-US" sz="3200" dirty="0" err="1" smtClean="0"/>
              <a:t>Critchlow</a:t>
            </a:r>
            <a:r>
              <a:rPr lang="en-US" sz="3200" dirty="0" smtClean="0"/>
              <a:t> from Georgina Fellows </a:t>
            </a:r>
            <a:r>
              <a:rPr lang="en-US" sz="3200" dirty="0" err="1" smtClean="0"/>
              <a:t>Critchlow</a:t>
            </a:r>
            <a:r>
              <a:rPr lang="en-US" sz="3200" dirty="0" smtClean="0"/>
              <a:t>)</a:t>
            </a:r>
          </a:p>
        </p:txBody>
      </p:sp>
      <p:pic>
        <p:nvPicPr>
          <p:cNvPr id="12290" name="Picture 2"/>
          <p:cNvPicPr>
            <a:picLocks noGrp="1" noChangeAspect="1" noChangeArrowheads="1"/>
          </p:cNvPicPr>
          <p:nvPr>
            <p:ph sz="half" idx="1"/>
          </p:nvPr>
        </p:nvPicPr>
        <p:blipFill>
          <a:blip r:embed="rId3" cstate="print"/>
          <a:srcRect l="35667" t="14959" r="23035"/>
          <a:stretch>
            <a:fillRect/>
          </a:stretch>
        </p:blipFill>
        <p:spPr bwMode="auto">
          <a:xfrm>
            <a:off x="990600" y="1828800"/>
            <a:ext cx="2590800" cy="40012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TextBox 8"/>
          <p:cNvSpPr txBox="1"/>
          <p:nvPr/>
        </p:nvSpPr>
        <p:spPr>
          <a:xfrm>
            <a:off x="5867400" y="6248400"/>
            <a:ext cx="3276600" cy="553998"/>
          </a:xfrm>
          <a:prstGeom prst="rect">
            <a:avLst/>
          </a:prstGeom>
          <a:noFill/>
        </p:spPr>
        <p:txBody>
          <a:bodyPr wrap="square" rtlCol="0">
            <a:spAutoFit/>
          </a:bodyPr>
          <a:lstStyle/>
          <a:p>
            <a:r>
              <a:rPr lang="en-US" sz="1200" dirty="0" smtClean="0"/>
              <a:t>Photograph courtesy of Barbara Sessions</a:t>
            </a:r>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ctr"/>
            <a:r>
              <a:rPr lang="en-US" b="1" dirty="0" smtClean="0"/>
              <a:t>Newspaper Article—1976</a:t>
            </a:r>
            <a:br>
              <a:rPr lang="en-US" b="1" dirty="0" smtClean="0"/>
            </a:br>
            <a:r>
              <a:rPr lang="en-US" b="1" dirty="0" smtClean="0"/>
              <a:t>Photograph--1892</a:t>
            </a:r>
            <a:endParaRPr lang="en-US" b="1" dirty="0"/>
          </a:p>
        </p:txBody>
      </p:sp>
      <p:pic>
        <p:nvPicPr>
          <p:cNvPr id="14338" name="Picture 2"/>
          <p:cNvPicPr>
            <a:picLocks noGrp="1" noChangeAspect="1" noChangeArrowheads="1"/>
          </p:cNvPicPr>
          <p:nvPr>
            <p:ph idx="1"/>
          </p:nvPr>
        </p:nvPicPr>
        <p:blipFill>
          <a:blip r:embed="rId3" cstate="print"/>
          <a:srcRect l="7500" t="5000" r="8750" b="6667"/>
          <a:stretch>
            <a:fillRect/>
          </a:stretch>
        </p:blipFill>
        <p:spPr bwMode="auto">
          <a:xfrm>
            <a:off x="2057400" y="1600200"/>
            <a:ext cx="5105400" cy="4038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extBox 4"/>
          <p:cNvSpPr txBox="1"/>
          <p:nvPr/>
        </p:nvSpPr>
        <p:spPr>
          <a:xfrm>
            <a:off x="228600" y="5867400"/>
            <a:ext cx="8915400" cy="954107"/>
          </a:xfrm>
          <a:prstGeom prst="rect">
            <a:avLst/>
          </a:prstGeom>
          <a:noFill/>
        </p:spPr>
        <p:txBody>
          <a:bodyPr wrap="square" rtlCol="0">
            <a:spAutoFit/>
          </a:bodyPr>
          <a:lstStyle/>
          <a:p>
            <a:r>
              <a:rPr lang="en-US" sz="2800" dirty="0" err="1" smtClean="0"/>
              <a:t>Eckhardt</a:t>
            </a:r>
            <a:r>
              <a:rPr lang="en-US" sz="2800" dirty="0" smtClean="0"/>
              <a:t>, Tom.  “State Hospital’s History, Present, Plans, Outlined.”  </a:t>
            </a:r>
            <a:r>
              <a:rPr lang="en-US" sz="2800" i="1" dirty="0" smtClean="0"/>
              <a:t>Daily Herald</a:t>
            </a:r>
            <a:r>
              <a:rPr lang="en-US" sz="2800" dirty="0" smtClean="0"/>
              <a:t>.  Provo, Utah, June 30, 1976.</a:t>
            </a:r>
            <a:endParaRPr lang="en-US" sz="28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Grp="1" noChangeAspect="1" noChangeArrowheads="1"/>
          </p:cNvPicPr>
          <p:nvPr>
            <p:ph idx="1"/>
          </p:nvPr>
        </p:nvPicPr>
        <p:blipFill>
          <a:blip r:embed="rId3" cstate="print">
            <a:lum bright="20000"/>
          </a:blip>
          <a:srcRect l="6250" t="15000" r="17500"/>
          <a:stretch>
            <a:fillRect/>
          </a:stretch>
        </p:blipFill>
        <p:spPr bwMode="auto">
          <a:xfrm>
            <a:off x="4495800" y="3581400"/>
            <a:ext cx="4648200" cy="3886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Title 1"/>
          <p:cNvSpPr>
            <a:spLocks noGrp="1"/>
          </p:cNvSpPr>
          <p:nvPr>
            <p:ph type="title"/>
          </p:nvPr>
        </p:nvSpPr>
        <p:spPr/>
        <p:txBody>
          <a:bodyPr>
            <a:normAutofit fontScale="90000"/>
          </a:bodyPr>
          <a:lstStyle/>
          <a:p>
            <a:pPr algn="ctr"/>
            <a:r>
              <a:rPr lang="en-US" b="1" dirty="0" smtClean="0"/>
              <a:t>Unsealed Commitment Papers—</a:t>
            </a:r>
            <a:br>
              <a:rPr lang="en-US" b="1" dirty="0" smtClean="0"/>
            </a:br>
            <a:r>
              <a:rPr lang="en-US" b="1" dirty="0" smtClean="0"/>
              <a:t>Utah State Mental Hospital</a:t>
            </a:r>
            <a:endParaRPr lang="en-US" b="1" dirty="0"/>
          </a:p>
        </p:txBody>
      </p:sp>
      <p:pic>
        <p:nvPicPr>
          <p:cNvPr id="10243" name="Picture 3"/>
          <p:cNvPicPr>
            <a:picLocks noChangeAspect="1" noChangeArrowheads="1"/>
          </p:cNvPicPr>
          <p:nvPr/>
        </p:nvPicPr>
        <p:blipFill>
          <a:blip r:embed="rId4" cstate="print">
            <a:lum bright="20000"/>
          </a:blip>
          <a:srcRect l="5000" t="10000" r="13750"/>
          <a:stretch>
            <a:fillRect/>
          </a:stretch>
        </p:blipFill>
        <p:spPr bwMode="auto">
          <a:xfrm>
            <a:off x="0" y="1524000"/>
            <a:ext cx="4953000" cy="4114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
            </a:r>
            <a:br>
              <a:rPr lang="en-US" dirty="0" smtClean="0"/>
            </a:br>
            <a:r>
              <a:rPr lang="en-US" dirty="0" smtClean="0"/>
              <a:t> </a:t>
            </a:r>
            <a:r>
              <a:rPr lang="en-US" b="1" dirty="0" smtClean="0"/>
              <a:t>Photographs of </a:t>
            </a:r>
            <a:r>
              <a:rPr lang="en-US" b="1" dirty="0" err="1" smtClean="0"/>
              <a:t>Bloxwich</a:t>
            </a:r>
            <a:r>
              <a:rPr lang="en-US" b="1" dirty="0" smtClean="0"/>
              <a:t> England--taken 1998</a:t>
            </a:r>
            <a:endParaRPr lang="en-US" b="1" dirty="0"/>
          </a:p>
        </p:txBody>
      </p:sp>
      <p:pic>
        <p:nvPicPr>
          <p:cNvPr id="7170" name="Picture 2"/>
          <p:cNvPicPr>
            <a:picLocks noGrp="1" noChangeAspect="1" noChangeArrowheads="1"/>
          </p:cNvPicPr>
          <p:nvPr>
            <p:ph idx="1"/>
          </p:nvPr>
        </p:nvPicPr>
        <p:blipFill>
          <a:blip r:embed="rId3" cstate="print"/>
          <a:srcRect l="10000" t="15000" r="33750" b="35000"/>
          <a:stretch>
            <a:fillRect/>
          </a:stretch>
        </p:blipFill>
        <p:spPr bwMode="auto">
          <a:xfrm>
            <a:off x="533400" y="1600200"/>
            <a:ext cx="3314700" cy="2209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171" name="Picture 3"/>
          <p:cNvPicPr>
            <a:picLocks noChangeAspect="1" noChangeArrowheads="1"/>
          </p:cNvPicPr>
          <p:nvPr/>
        </p:nvPicPr>
        <p:blipFill>
          <a:blip r:embed="rId4" cstate="print"/>
          <a:srcRect l="1562" t="3125" r="2344" b="15625"/>
          <a:stretch>
            <a:fillRect/>
          </a:stretch>
        </p:blipFill>
        <p:spPr bwMode="auto">
          <a:xfrm>
            <a:off x="533399" y="4343400"/>
            <a:ext cx="3364523" cy="2133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172" name="Picture 4"/>
          <p:cNvPicPr>
            <a:picLocks noChangeAspect="1" noChangeArrowheads="1"/>
          </p:cNvPicPr>
          <p:nvPr/>
        </p:nvPicPr>
        <p:blipFill>
          <a:blip r:embed="rId5" cstate="print"/>
          <a:srcRect/>
          <a:stretch>
            <a:fillRect/>
          </a:stretch>
        </p:blipFill>
        <p:spPr bwMode="auto">
          <a:xfrm>
            <a:off x="12954000" y="9067800"/>
            <a:ext cx="10185400" cy="7639050"/>
          </a:xfrm>
          <a:prstGeom prst="rect">
            <a:avLst/>
          </a:prstGeom>
          <a:noFill/>
          <a:ln w="9525">
            <a:noFill/>
            <a:miter lim="800000"/>
            <a:headEnd/>
            <a:tailEnd/>
          </a:ln>
        </p:spPr>
      </p:pic>
      <p:pic>
        <p:nvPicPr>
          <p:cNvPr id="7" name="Picture 2"/>
          <p:cNvPicPr>
            <a:picLocks noChangeAspect="1" noChangeArrowheads="1"/>
          </p:cNvPicPr>
          <p:nvPr/>
        </p:nvPicPr>
        <p:blipFill>
          <a:blip r:embed="rId6" cstate="print"/>
          <a:srcRect/>
          <a:stretch>
            <a:fillRect/>
          </a:stretch>
        </p:blipFill>
        <p:spPr bwMode="auto">
          <a:xfrm>
            <a:off x="4343400" y="2209800"/>
            <a:ext cx="4368800" cy="3276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4724400" y="5638800"/>
            <a:ext cx="3733800" cy="369332"/>
          </a:xfrm>
          <a:prstGeom prst="rect">
            <a:avLst/>
          </a:prstGeom>
          <a:noFill/>
        </p:spPr>
        <p:txBody>
          <a:bodyPr wrap="square" rtlCol="0">
            <a:spAutoFit/>
          </a:bodyPr>
          <a:lstStyle/>
          <a:p>
            <a:pPr algn="ctr"/>
            <a:r>
              <a:rPr lang="en-US" dirty="0" err="1" smtClean="0"/>
              <a:t>Bloxwich</a:t>
            </a:r>
            <a:r>
              <a:rPr lang="en-US" dirty="0" smtClean="0"/>
              <a:t> Parish Church</a:t>
            </a:r>
          </a:p>
        </p:txBody>
      </p:sp>
      <p:sp>
        <p:nvSpPr>
          <p:cNvPr id="9" name="TextBox 8"/>
          <p:cNvSpPr txBox="1"/>
          <p:nvPr/>
        </p:nvSpPr>
        <p:spPr>
          <a:xfrm>
            <a:off x="1143000" y="3886200"/>
            <a:ext cx="2286000" cy="369332"/>
          </a:xfrm>
          <a:prstGeom prst="rect">
            <a:avLst/>
          </a:prstGeom>
          <a:noFill/>
        </p:spPr>
        <p:txBody>
          <a:bodyPr wrap="square" rtlCol="0">
            <a:spAutoFit/>
          </a:bodyPr>
          <a:lstStyle/>
          <a:p>
            <a:pPr algn="ctr"/>
            <a:r>
              <a:rPr lang="en-US" dirty="0" smtClean="0"/>
              <a:t>High Street</a:t>
            </a:r>
            <a:endParaRPr lang="en-US" dirty="0"/>
          </a:p>
        </p:txBody>
      </p:sp>
      <p:sp>
        <p:nvSpPr>
          <p:cNvPr id="10" name="TextBox 9"/>
          <p:cNvSpPr txBox="1"/>
          <p:nvPr/>
        </p:nvSpPr>
        <p:spPr>
          <a:xfrm>
            <a:off x="914400" y="6553200"/>
            <a:ext cx="2743200" cy="369332"/>
          </a:xfrm>
          <a:prstGeom prst="rect">
            <a:avLst/>
          </a:prstGeom>
          <a:noFill/>
        </p:spPr>
        <p:txBody>
          <a:bodyPr wrap="square" rtlCol="0">
            <a:spAutoFit/>
          </a:bodyPr>
          <a:lstStyle/>
          <a:p>
            <a:pPr algn="ctr"/>
            <a:r>
              <a:rPr lang="en-US" dirty="0" smtClean="0"/>
              <a:t>National School</a:t>
            </a:r>
            <a:endParaRPr lang="en-US" dirty="0"/>
          </a:p>
        </p:txBody>
      </p:sp>
      <p:sp>
        <p:nvSpPr>
          <p:cNvPr id="11" name="TextBox 10"/>
          <p:cNvSpPr txBox="1"/>
          <p:nvPr/>
        </p:nvSpPr>
        <p:spPr>
          <a:xfrm>
            <a:off x="4876800" y="6400800"/>
            <a:ext cx="4267200" cy="276999"/>
          </a:xfrm>
          <a:prstGeom prst="rect">
            <a:avLst/>
          </a:prstGeom>
          <a:noFill/>
        </p:spPr>
        <p:txBody>
          <a:bodyPr wrap="square" rtlCol="0">
            <a:spAutoFit/>
          </a:bodyPr>
          <a:lstStyle/>
          <a:p>
            <a:r>
              <a:rPr lang="en-US" sz="1200" dirty="0" smtClean="0"/>
              <a:t>Photographs courtesy of Joanne F. Christensen and Betty Fox</a:t>
            </a:r>
            <a:endParaRPr lang="en-US" sz="12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Artwork</a:t>
            </a:r>
            <a:endParaRPr lang="en-US" b="1" dirty="0"/>
          </a:p>
        </p:txBody>
      </p:sp>
      <p:pic>
        <p:nvPicPr>
          <p:cNvPr id="3074" name="Picture 2"/>
          <p:cNvPicPr>
            <a:picLocks noGrp="1" noChangeAspect="1" noChangeArrowheads="1"/>
          </p:cNvPicPr>
          <p:nvPr>
            <p:ph idx="1"/>
          </p:nvPr>
        </p:nvPicPr>
        <p:blipFill>
          <a:blip r:embed="rId3" cstate="print"/>
          <a:srcRect l="17844" t="10289" r="12224" b="13936"/>
          <a:stretch>
            <a:fillRect/>
          </a:stretch>
        </p:blipFill>
        <p:spPr bwMode="auto">
          <a:xfrm rot="4332499">
            <a:off x="606658" y="2483082"/>
            <a:ext cx="3767044" cy="30613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75" name="Picture 3" descr="H:\DCIM\168CANON\IMG_6889.JPG"/>
          <p:cNvPicPr>
            <a:picLocks noChangeAspect="1" noChangeArrowheads="1"/>
          </p:cNvPicPr>
          <p:nvPr/>
        </p:nvPicPr>
        <p:blipFill>
          <a:blip r:embed="rId4" cstate="print"/>
          <a:srcRect l="37389" t="21501" r="36398" b="36091"/>
          <a:stretch>
            <a:fillRect/>
          </a:stretch>
        </p:blipFill>
        <p:spPr bwMode="auto">
          <a:xfrm rot="5069617">
            <a:off x="5111152" y="1771382"/>
            <a:ext cx="3291421" cy="3919578"/>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14400"/>
          </a:xfrm>
        </p:spPr>
        <p:txBody>
          <a:bodyPr/>
          <a:lstStyle/>
          <a:p>
            <a:pPr algn="ctr"/>
            <a:r>
              <a:rPr lang="en-US" b="1" dirty="0" smtClean="0"/>
              <a:t>Songbook</a:t>
            </a:r>
            <a:endParaRPr lang="en-US" b="1" dirty="0"/>
          </a:p>
        </p:txBody>
      </p:sp>
      <p:pic>
        <p:nvPicPr>
          <p:cNvPr id="8194" name="Picture 2"/>
          <p:cNvPicPr>
            <a:picLocks noGrp="1" noChangeAspect="1" noChangeArrowheads="1"/>
          </p:cNvPicPr>
          <p:nvPr>
            <p:ph sz="half" idx="1"/>
          </p:nvPr>
        </p:nvPicPr>
        <p:blipFill>
          <a:blip r:embed="rId3" cstate="print"/>
          <a:srcRect t="1436" r="32258" b="7040"/>
          <a:stretch>
            <a:fillRect/>
          </a:stretch>
        </p:blipFill>
        <p:spPr bwMode="auto">
          <a:xfrm rot="5400000">
            <a:off x="-19050" y="2000250"/>
            <a:ext cx="4724400" cy="34671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196" name="Picture 4"/>
          <p:cNvPicPr>
            <a:picLocks noGrp="1" noChangeAspect="1" noChangeArrowheads="1"/>
          </p:cNvPicPr>
          <p:nvPr>
            <p:ph sz="half" idx="2"/>
          </p:nvPr>
        </p:nvPicPr>
        <p:blipFill>
          <a:blip r:embed="rId4" cstate="print"/>
          <a:srcRect/>
          <a:stretch>
            <a:fillRect/>
          </a:stretch>
        </p:blipFill>
        <p:spPr bwMode="auto">
          <a:xfrm>
            <a:off x="5105400" y="1828800"/>
            <a:ext cx="3429000" cy="4572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Right Arrow 9"/>
          <p:cNvSpPr/>
          <p:nvPr/>
        </p:nvSpPr>
        <p:spPr>
          <a:xfrm rot="10053656">
            <a:off x="3980338" y="1120071"/>
            <a:ext cx="26670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smtClean="0"/>
              <a:t>Book-</a:t>
            </a:r>
            <a:r>
              <a:rPr lang="en-US" b="1" i="1" dirty="0" smtClean="0"/>
              <a:t>The Journal of Ann Fellows</a:t>
            </a:r>
            <a:endParaRPr lang="en-US" b="1" i="1" dirty="0"/>
          </a:p>
        </p:txBody>
      </p:sp>
      <p:sp>
        <p:nvSpPr>
          <p:cNvPr id="5" name="Content Placeholder 4"/>
          <p:cNvSpPr>
            <a:spLocks noGrp="1"/>
          </p:cNvSpPr>
          <p:nvPr>
            <p:ph sz="half" idx="2"/>
          </p:nvPr>
        </p:nvSpPr>
        <p:spPr/>
        <p:txBody>
          <a:bodyPr/>
          <a:lstStyle/>
          <a:p>
            <a:endParaRPr lang="en-US" dirty="0" smtClean="0"/>
          </a:p>
          <a:p>
            <a:r>
              <a:rPr lang="en-US" dirty="0" smtClean="0"/>
              <a:t>Published  1998</a:t>
            </a:r>
          </a:p>
          <a:p>
            <a:r>
              <a:rPr lang="en-US" dirty="0" smtClean="0"/>
              <a:t>Contains</a:t>
            </a:r>
          </a:p>
          <a:p>
            <a:pPr lvl="1"/>
            <a:r>
              <a:rPr lang="en-US" dirty="0" smtClean="0"/>
              <a:t>Ann’s journal</a:t>
            </a:r>
          </a:p>
          <a:p>
            <a:pPr lvl="1"/>
            <a:r>
              <a:rPr lang="en-US" dirty="0" smtClean="0"/>
              <a:t>Biographical sketch</a:t>
            </a:r>
          </a:p>
          <a:p>
            <a:pPr lvl="1"/>
            <a:r>
              <a:rPr lang="en-US" dirty="0" smtClean="0"/>
              <a:t>Genealogical information</a:t>
            </a:r>
          </a:p>
          <a:p>
            <a:pPr lvl="1"/>
            <a:r>
              <a:rPr lang="en-US" dirty="0" smtClean="0"/>
              <a:t>Photographs</a:t>
            </a:r>
          </a:p>
          <a:p>
            <a:pPr lvl="1"/>
            <a:r>
              <a:rPr lang="en-US" dirty="0" smtClean="0"/>
              <a:t>Biographies of family members</a:t>
            </a:r>
            <a:endParaRPr lang="en-US" dirty="0"/>
          </a:p>
        </p:txBody>
      </p:sp>
      <p:pic>
        <p:nvPicPr>
          <p:cNvPr id="5122" name="Picture 2" descr="H:\DCIM\169CANON\IMG_6915.JPG"/>
          <p:cNvPicPr>
            <a:picLocks noGrp="1" noChangeAspect="1" noChangeArrowheads="1"/>
          </p:cNvPicPr>
          <p:nvPr>
            <p:ph sz="half" idx="1"/>
          </p:nvPr>
        </p:nvPicPr>
        <p:blipFill>
          <a:blip r:embed="rId3" cstate="print"/>
          <a:srcRect l="9023" t="5111" r="5263"/>
          <a:stretch>
            <a:fillRect/>
          </a:stretch>
        </p:blipFill>
        <p:spPr bwMode="auto">
          <a:xfrm rot="5400000">
            <a:off x="234124" y="2051875"/>
            <a:ext cx="4495801" cy="35924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990600"/>
            <a:ext cx="8229600" cy="5867400"/>
          </a:xfrm>
        </p:spPr>
        <p:txBody>
          <a:bodyPr>
            <a:normAutofit fontScale="85000" lnSpcReduction="20000"/>
          </a:bodyPr>
          <a:lstStyle/>
          <a:p>
            <a:r>
              <a:rPr lang="en-US" dirty="0" smtClean="0"/>
              <a:t>Ann Fellows’ journal</a:t>
            </a:r>
          </a:p>
          <a:p>
            <a:r>
              <a:rPr lang="en-US" dirty="0" smtClean="0">
                <a:solidFill>
                  <a:schemeClr val="accent3"/>
                </a:solidFill>
              </a:rPr>
              <a:t>Book--</a:t>
            </a:r>
            <a:r>
              <a:rPr lang="en-US" i="1" dirty="0" err="1" smtClean="0">
                <a:solidFill>
                  <a:schemeClr val="accent3"/>
                </a:solidFill>
              </a:rPr>
              <a:t>Critchlow</a:t>
            </a:r>
            <a:r>
              <a:rPr lang="en-US" i="1" dirty="0" smtClean="0">
                <a:solidFill>
                  <a:schemeClr val="accent3"/>
                </a:solidFill>
              </a:rPr>
              <a:t> and Related Families</a:t>
            </a:r>
          </a:p>
          <a:p>
            <a:r>
              <a:rPr lang="en-US" dirty="0" smtClean="0">
                <a:solidFill>
                  <a:schemeClr val="accent3"/>
                </a:solidFill>
              </a:rPr>
              <a:t>Telephone conversations</a:t>
            </a:r>
          </a:p>
          <a:p>
            <a:r>
              <a:rPr lang="en-US" dirty="0" smtClean="0"/>
              <a:t>Family Bible</a:t>
            </a:r>
          </a:p>
          <a:p>
            <a:r>
              <a:rPr lang="en-US" dirty="0" smtClean="0"/>
              <a:t>Census records</a:t>
            </a:r>
          </a:p>
          <a:p>
            <a:r>
              <a:rPr lang="en-US" dirty="0" smtClean="0">
                <a:solidFill>
                  <a:schemeClr val="accent3"/>
                </a:solidFill>
              </a:rPr>
              <a:t>Timeline of Ann Fellow’s life</a:t>
            </a:r>
          </a:p>
          <a:p>
            <a:r>
              <a:rPr lang="en-US" dirty="0" smtClean="0"/>
              <a:t>Maps</a:t>
            </a:r>
          </a:p>
          <a:p>
            <a:r>
              <a:rPr lang="en-US" dirty="0" smtClean="0"/>
              <a:t>Newspaper articles</a:t>
            </a:r>
          </a:p>
          <a:p>
            <a:r>
              <a:rPr lang="en-US" dirty="0" smtClean="0"/>
              <a:t>Family photographs</a:t>
            </a:r>
          </a:p>
          <a:p>
            <a:r>
              <a:rPr lang="en-US" dirty="0" smtClean="0"/>
              <a:t>Letters—1886</a:t>
            </a:r>
          </a:p>
          <a:p>
            <a:r>
              <a:rPr lang="en-US" dirty="0" smtClean="0">
                <a:solidFill>
                  <a:schemeClr val="accent3"/>
                </a:solidFill>
              </a:rPr>
              <a:t>Newspaper Article 1976, photo 1892</a:t>
            </a:r>
          </a:p>
          <a:p>
            <a:r>
              <a:rPr lang="en-US" dirty="0" smtClean="0"/>
              <a:t>Commitment papers to State Hospital</a:t>
            </a:r>
          </a:p>
          <a:p>
            <a:r>
              <a:rPr lang="en-US" dirty="0" smtClean="0">
                <a:solidFill>
                  <a:schemeClr val="accent3"/>
                </a:solidFill>
              </a:rPr>
              <a:t>Photographs of </a:t>
            </a:r>
            <a:r>
              <a:rPr lang="en-US" dirty="0" err="1" smtClean="0">
                <a:solidFill>
                  <a:schemeClr val="accent3"/>
                </a:solidFill>
              </a:rPr>
              <a:t>Bloxwich</a:t>
            </a:r>
            <a:r>
              <a:rPr lang="en-US" dirty="0" smtClean="0">
                <a:solidFill>
                  <a:schemeClr val="accent3"/>
                </a:solidFill>
              </a:rPr>
              <a:t>—taken 1998</a:t>
            </a:r>
          </a:p>
          <a:p>
            <a:r>
              <a:rPr lang="en-US" dirty="0" smtClean="0"/>
              <a:t>Artwork</a:t>
            </a:r>
          </a:p>
          <a:p>
            <a:r>
              <a:rPr lang="en-US" dirty="0" smtClean="0"/>
              <a:t>Songbook </a:t>
            </a:r>
          </a:p>
          <a:p>
            <a:r>
              <a:rPr lang="en-US" dirty="0" smtClean="0">
                <a:solidFill>
                  <a:schemeClr val="accent3"/>
                </a:solidFill>
              </a:rPr>
              <a:t>Book--</a:t>
            </a:r>
            <a:r>
              <a:rPr lang="en-US" i="1" dirty="0" smtClean="0">
                <a:solidFill>
                  <a:schemeClr val="accent3"/>
                </a:solidFill>
              </a:rPr>
              <a:t>The Journal of Ann Fellows</a:t>
            </a:r>
            <a:endParaRPr lang="en-US" i="1" dirty="0">
              <a:solidFill>
                <a:schemeClr val="accent3"/>
              </a:solidFill>
            </a:endParaRPr>
          </a:p>
        </p:txBody>
      </p:sp>
      <p:sp>
        <p:nvSpPr>
          <p:cNvPr id="2" name="Title 1"/>
          <p:cNvSpPr>
            <a:spLocks noGrp="1"/>
          </p:cNvSpPr>
          <p:nvPr>
            <p:ph type="title"/>
          </p:nvPr>
        </p:nvSpPr>
        <p:spPr>
          <a:xfrm>
            <a:off x="457200" y="0"/>
            <a:ext cx="8686800" cy="762000"/>
          </a:xfrm>
        </p:spPr>
        <p:txBody>
          <a:bodyPr/>
          <a:lstStyle/>
          <a:p>
            <a:r>
              <a:rPr lang="en-US" dirty="0" smtClean="0">
                <a:solidFill>
                  <a:schemeClr val="tx1"/>
                </a:solidFill>
              </a:rPr>
              <a:t>Primary</a:t>
            </a:r>
            <a:r>
              <a:rPr lang="en-US" dirty="0" smtClean="0"/>
              <a:t> and </a:t>
            </a:r>
            <a:r>
              <a:rPr lang="en-US" dirty="0" smtClean="0">
                <a:solidFill>
                  <a:schemeClr val="accent3"/>
                </a:solidFill>
              </a:rPr>
              <a:t>Secondary</a:t>
            </a:r>
            <a:r>
              <a:rPr lang="en-US" dirty="0" smtClean="0"/>
              <a:t> Sources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Ann Fellows’ Journal</a:t>
            </a:r>
            <a:endParaRPr lang="en-US" b="1" dirty="0"/>
          </a:p>
        </p:txBody>
      </p:sp>
      <p:pic>
        <p:nvPicPr>
          <p:cNvPr id="4098" name="Picture 2"/>
          <p:cNvPicPr>
            <a:picLocks noGrp="1" noChangeAspect="1" noChangeArrowheads="1"/>
          </p:cNvPicPr>
          <p:nvPr>
            <p:ph idx="1"/>
          </p:nvPr>
        </p:nvPicPr>
        <p:blipFill>
          <a:blip r:embed="rId3" cstate="print">
            <a:lum bright="20000"/>
          </a:blip>
          <a:srcRect l="5799" t="-2223" r="25457" b="6171"/>
          <a:stretch>
            <a:fillRect/>
          </a:stretch>
        </p:blipFill>
        <p:spPr bwMode="auto">
          <a:xfrm rot="5871855">
            <a:off x="2538679" y="1328837"/>
            <a:ext cx="5565644" cy="64863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7500" lnSpcReduction="20000"/>
          </a:bodyPr>
          <a:lstStyle/>
          <a:p>
            <a:pPr marL="287338" indent="-287338"/>
            <a:r>
              <a:rPr lang="en-US" dirty="0" smtClean="0"/>
              <a:t>Bates, Marianne F.   “Ann Fellows: A History.”  Sandy, Utah: unpublished manuscript.  1996.</a:t>
            </a:r>
          </a:p>
          <a:p>
            <a:pPr marL="287338" indent="-287338"/>
            <a:endParaRPr lang="en-US" dirty="0" smtClean="0"/>
          </a:p>
          <a:p>
            <a:pPr marL="287338" indent="-287338"/>
            <a:r>
              <a:rPr lang="en-US" dirty="0" err="1" smtClean="0"/>
              <a:t>Bickmore</a:t>
            </a:r>
            <a:r>
              <a:rPr lang="en-US" dirty="0" smtClean="0"/>
              <a:t>, Georgina </a:t>
            </a:r>
            <a:r>
              <a:rPr lang="en-US" dirty="0" err="1" smtClean="0"/>
              <a:t>Bolette</a:t>
            </a:r>
            <a:r>
              <a:rPr lang="en-US" dirty="0" smtClean="0"/>
              <a:t> </a:t>
            </a:r>
            <a:r>
              <a:rPr lang="en-US" dirty="0" err="1" smtClean="0"/>
              <a:t>Critchlow</a:t>
            </a:r>
            <a:r>
              <a:rPr lang="en-US" dirty="0" smtClean="0"/>
              <a:t>, Charlotte Rhoda </a:t>
            </a:r>
            <a:r>
              <a:rPr lang="en-US" dirty="0" err="1" smtClean="0"/>
              <a:t>Critchlow</a:t>
            </a:r>
            <a:r>
              <a:rPr lang="en-US" dirty="0" smtClean="0"/>
              <a:t> </a:t>
            </a:r>
            <a:r>
              <a:rPr lang="en-US" dirty="0" err="1" smtClean="0"/>
              <a:t>Ryberg</a:t>
            </a:r>
            <a:r>
              <a:rPr lang="en-US" dirty="0" smtClean="0"/>
              <a:t> and Frances Elizabeth </a:t>
            </a:r>
            <a:r>
              <a:rPr lang="en-US" dirty="0" err="1" smtClean="0"/>
              <a:t>Critchlow</a:t>
            </a:r>
            <a:r>
              <a:rPr lang="en-US" dirty="0" smtClean="0"/>
              <a:t>.   </a:t>
            </a:r>
            <a:r>
              <a:rPr lang="en-US" i="1" dirty="0" err="1" smtClean="0"/>
              <a:t>Critchlow</a:t>
            </a:r>
            <a:r>
              <a:rPr lang="en-US" i="1" dirty="0" smtClean="0"/>
              <a:t> and related families : the life histories, writings and genealogies of William </a:t>
            </a:r>
            <a:r>
              <a:rPr lang="en-US" i="1" dirty="0" err="1" smtClean="0"/>
              <a:t>Critchlow</a:t>
            </a:r>
            <a:r>
              <a:rPr lang="en-US" i="1" dirty="0" smtClean="0"/>
              <a:t>, Benjamin Chamberlin </a:t>
            </a:r>
            <a:r>
              <a:rPr lang="en-US" i="1" dirty="0" err="1" smtClean="0"/>
              <a:t>Critchlow</a:t>
            </a:r>
            <a:r>
              <a:rPr lang="en-US" i="1" dirty="0" smtClean="0"/>
              <a:t> and Elizabeth Frances Fellows </a:t>
            </a:r>
            <a:r>
              <a:rPr lang="en-US" i="1" dirty="0" err="1" smtClean="0"/>
              <a:t>Critchlow</a:t>
            </a:r>
            <a:r>
              <a:rPr lang="en-US" i="1" dirty="0" smtClean="0"/>
              <a:t> and their families</a:t>
            </a:r>
            <a:r>
              <a:rPr lang="en-US" dirty="0" smtClean="0"/>
              <a:t>. [Salt Lake City? : G.B.C. </a:t>
            </a:r>
            <a:r>
              <a:rPr lang="en-US" dirty="0" err="1" smtClean="0"/>
              <a:t>Bickmore</a:t>
            </a:r>
            <a:r>
              <a:rPr lang="en-US" dirty="0" smtClean="0"/>
              <a:t>, C.R.C. </a:t>
            </a:r>
            <a:r>
              <a:rPr lang="en-US" dirty="0" err="1" smtClean="0"/>
              <a:t>Ryberg</a:t>
            </a:r>
            <a:r>
              <a:rPr lang="en-US" dirty="0" smtClean="0"/>
              <a:t> &amp; F.E. </a:t>
            </a:r>
            <a:r>
              <a:rPr lang="en-US" dirty="0" err="1" smtClean="0"/>
              <a:t>Critchlow</a:t>
            </a:r>
            <a:r>
              <a:rPr lang="en-US" dirty="0" smtClean="0"/>
              <a:t>, 1967.  </a:t>
            </a:r>
          </a:p>
          <a:p>
            <a:pPr marL="287338" indent="-287338"/>
            <a:endParaRPr lang="en-US" dirty="0" smtClean="0"/>
          </a:p>
          <a:p>
            <a:pPr marL="287338" indent="-287338"/>
            <a:r>
              <a:rPr lang="en-US" dirty="0" smtClean="0"/>
              <a:t>Fellows, Ann, Marianne Frost Bates, Joanne Frost Christensen, and Susanne Frost Olsen.  </a:t>
            </a:r>
            <a:r>
              <a:rPr lang="en-US" i="1" dirty="0" smtClean="0"/>
              <a:t>The Journal of </a:t>
            </a:r>
            <a:r>
              <a:rPr lang="en-US" i="1" smtClean="0"/>
              <a:t>Ann Fellows 1853-1873.  </a:t>
            </a:r>
            <a:r>
              <a:rPr lang="en-US" dirty="0" smtClean="0"/>
              <a:t>Salt Lake City, Utah:  Marianne F. Bates, 2000.</a:t>
            </a:r>
            <a:endParaRPr lang="en-US" i="1" dirty="0" smtClean="0"/>
          </a:p>
          <a:p>
            <a:endParaRPr lang="en-US" dirty="0" smtClean="0"/>
          </a:p>
          <a:p>
            <a:r>
              <a:rPr lang="en-US" dirty="0" smtClean="0"/>
              <a:t>Note:  All items not cited are in the possession of Marianne F. Bates.</a:t>
            </a:r>
          </a:p>
          <a:p>
            <a:endParaRPr lang="en-US" dirty="0"/>
          </a:p>
        </p:txBody>
      </p:sp>
      <p:sp>
        <p:nvSpPr>
          <p:cNvPr id="3" name="Title 2"/>
          <p:cNvSpPr>
            <a:spLocks noGrp="1"/>
          </p:cNvSpPr>
          <p:nvPr>
            <p:ph type="title"/>
          </p:nvPr>
        </p:nvSpPr>
        <p:spPr/>
        <p:txBody>
          <a:bodyPr/>
          <a:lstStyle/>
          <a:p>
            <a:pPr algn="ctr"/>
            <a:r>
              <a:rPr lang="en-US" b="1" dirty="0" smtClean="0"/>
              <a:t>Works Cited</a:t>
            </a:r>
            <a:endParaRPr lang="en-US"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i="1" dirty="0" err="1" smtClean="0"/>
              <a:t>Critchlow</a:t>
            </a:r>
            <a:r>
              <a:rPr lang="en-US" b="1" i="1" dirty="0" smtClean="0"/>
              <a:t> and Related Families</a:t>
            </a:r>
            <a:endParaRPr lang="en-US" b="1" i="1" dirty="0"/>
          </a:p>
        </p:txBody>
      </p:sp>
      <p:sp>
        <p:nvSpPr>
          <p:cNvPr id="5" name="Content Placeholder 4"/>
          <p:cNvSpPr>
            <a:spLocks noGrp="1"/>
          </p:cNvSpPr>
          <p:nvPr>
            <p:ph sz="half" idx="2"/>
          </p:nvPr>
        </p:nvSpPr>
        <p:spPr>
          <a:xfrm>
            <a:off x="4655344" y="1770501"/>
            <a:ext cx="4038600" cy="5087499"/>
          </a:xfrm>
        </p:spPr>
        <p:txBody>
          <a:bodyPr>
            <a:normAutofit/>
          </a:bodyPr>
          <a:lstStyle/>
          <a:p>
            <a:pPr>
              <a:buNone/>
            </a:pPr>
            <a:r>
              <a:rPr lang="en-US" sz="3600" dirty="0" smtClean="0"/>
              <a:t>  “Neither Ann nor William Fellows married.  Ann died February 9, 1921, in Provo, Utah…”</a:t>
            </a:r>
          </a:p>
          <a:p>
            <a:pPr>
              <a:buNone/>
            </a:pPr>
            <a:endParaRPr lang="en-US" sz="1200" dirty="0" smtClean="0"/>
          </a:p>
          <a:p>
            <a:pPr>
              <a:buNone/>
            </a:pPr>
            <a:r>
              <a:rPr lang="en-US" sz="3600" dirty="0" smtClean="0"/>
              <a:t>		--pg. 162</a:t>
            </a:r>
            <a:endParaRPr lang="en-US" sz="3600" dirty="0"/>
          </a:p>
        </p:txBody>
      </p:sp>
      <p:pic>
        <p:nvPicPr>
          <p:cNvPr id="9218" name="Picture 2"/>
          <p:cNvPicPr>
            <a:picLocks noGrp="1" noChangeAspect="1" noChangeArrowheads="1"/>
          </p:cNvPicPr>
          <p:nvPr>
            <p:ph sz="half" idx="1"/>
          </p:nvPr>
        </p:nvPicPr>
        <p:blipFill>
          <a:blip r:embed="rId3" cstate="print"/>
          <a:srcRect l="6824" t="14046" r="3070" b="8363"/>
          <a:stretch>
            <a:fillRect/>
          </a:stretch>
        </p:blipFill>
        <p:spPr bwMode="auto">
          <a:xfrm rot="5400000">
            <a:off x="57767" y="2380633"/>
            <a:ext cx="4837466" cy="3124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Telephone Conversations</a:t>
            </a:r>
            <a:endParaRPr lang="en-US" b="1" dirty="0"/>
          </a:p>
        </p:txBody>
      </p:sp>
      <p:sp>
        <p:nvSpPr>
          <p:cNvPr id="4" name="Content Placeholder 3"/>
          <p:cNvSpPr>
            <a:spLocks noGrp="1"/>
          </p:cNvSpPr>
          <p:nvPr>
            <p:ph sz="half" idx="2"/>
          </p:nvPr>
        </p:nvSpPr>
        <p:spPr>
          <a:xfrm>
            <a:off x="4648200" y="1447800"/>
            <a:ext cx="4059936" cy="4572000"/>
          </a:xfrm>
        </p:spPr>
        <p:txBody>
          <a:bodyPr>
            <a:normAutofit lnSpcReduction="10000"/>
          </a:bodyPr>
          <a:lstStyle/>
          <a:p>
            <a:endParaRPr lang="en-US" dirty="0" smtClean="0"/>
          </a:p>
          <a:p>
            <a:r>
              <a:rPr lang="en-US" dirty="0" smtClean="0"/>
              <a:t>Ann was an artist and did ornamental penmanship</a:t>
            </a:r>
          </a:p>
          <a:p>
            <a:r>
              <a:rPr lang="en-US" dirty="0" smtClean="0"/>
              <a:t>Ann was a musician</a:t>
            </a:r>
          </a:p>
          <a:p>
            <a:r>
              <a:rPr lang="en-US" dirty="0" smtClean="0"/>
              <a:t>She was very intelligent</a:t>
            </a:r>
          </a:p>
          <a:p>
            <a:r>
              <a:rPr lang="en-US" dirty="0" smtClean="0"/>
              <a:t>Ann had epilepsy</a:t>
            </a:r>
          </a:p>
          <a:p>
            <a:r>
              <a:rPr lang="en-US" dirty="0" smtClean="0"/>
              <a:t>She spent part of her life in an “insane asylum”</a:t>
            </a:r>
          </a:p>
          <a:p>
            <a:r>
              <a:rPr lang="en-US" dirty="0" smtClean="0"/>
              <a:t>Relatives almost never talked about her in public</a:t>
            </a:r>
            <a:endParaRPr lang="en-US" dirty="0"/>
          </a:p>
        </p:txBody>
      </p:sp>
      <p:pic>
        <p:nvPicPr>
          <p:cNvPr id="1026" name="Picture 2"/>
          <p:cNvPicPr>
            <a:picLocks noGrp="1" noChangeAspect="1" noChangeArrowheads="1"/>
          </p:cNvPicPr>
          <p:nvPr>
            <p:ph sz="half" idx="1"/>
          </p:nvPr>
        </p:nvPicPr>
        <p:blipFill>
          <a:blip r:embed="rId3" cstate="print"/>
          <a:srcRect/>
          <a:stretch>
            <a:fillRect/>
          </a:stretch>
        </p:blipFill>
        <p:spPr bwMode="auto">
          <a:xfrm>
            <a:off x="767556" y="1652587"/>
            <a:ext cx="3438525" cy="43148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6477000" y="6172200"/>
            <a:ext cx="2362200" cy="276999"/>
          </a:xfrm>
          <a:prstGeom prst="rect">
            <a:avLst/>
          </a:prstGeom>
          <a:noFill/>
        </p:spPr>
        <p:txBody>
          <a:bodyPr wrap="square" rtlCol="0">
            <a:spAutoFit/>
          </a:bodyPr>
          <a:lstStyle/>
          <a:p>
            <a:pPr algn="r"/>
            <a:r>
              <a:rPr lang="en-US" sz="1200" i="0" dirty="0" smtClean="0"/>
              <a:t>royaletel.com</a:t>
            </a:r>
            <a:endParaRPr lang="en-US" sz="12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52400"/>
            <a:ext cx="8229600" cy="990600"/>
          </a:xfrm>
        </p:spPr>
        <p:txBody>
          <a:bodyPr/>
          <a:lstStyle/>
          <a:p>
            <a:pPr algn="ctr"/>
            <a:r>
              <a:rPr lang="en-US" b="1" dirty="0" smtClean="0"/>
              <a:t>Family Bible</a:t>
            </a:r>
            <a:endParaRPr lang="en-US" b="1" dirty="0"/>
          </a:p>
        </p:txBody>
      </p:sp>
      <p:pic>
        <p:nvPicPr>
          <p:cNvPr id="13315" name="Picture 3"/>
          <p:cNvPicPr>
            <a:picLocks noGrp="1" noChangeAspect="1" noChangeArrowheads="1"/>
          </p:cNvPicPr>
          <p:nvPr>
            <p:ph sz="half" idx="1"/>
          </p:nvPr>
        </p:nvPicPr>
        <p:blipFill>
          <a:blip r:embed="rId3" cstate="print"/>
          <a:srcRect l="7233" t="2649" b="8931"/>
          <a:stretch>
            <a:fillRect/>
          </a:stretch>
        </p:blipFill>
        <p:spPr bwMode="auto">
          <a:xfrm rot="5050577">
            <a:off x="119464" y="2455199"/>
            <a:ext cx="4418490" cy="315858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3316" name="Picture 4"/>
          <p:cNvPicPr>
            <a:picLocks noGrp="1" noChangeAspect="1" noChangeArrowheads="1"/>
          </p:cNvPicPr>
          <p:nvPr>
            <p:ph sz="half" idx="2"/>
          </p:nvPr>
        </p:nvPicPr>
        <p:blipFill>
          <a:blip r:embed="rId4" cstate="print"/>
          <a:srcRect l="10810" t="1667" r="9189" b="6667"/>
          <a:stretch>
            <a:fillRect/>
          </a:stretch>
        </p:blipFill>
        <p:spPr bwMode="auto">
          <a:xfrm rot="530224">
            <a:off x="5275488" y="1632350"/>
            <a:ext cx="3217785" cy="49160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Right Arrow 9"/>
          <p:cNvSpPr/>
          <p:nvPr/>
        </p:nvSpPr>
        <p:spPr>
          <a:xfrm rot="3325211">
            <a:off x="2832538" y="3078814"/>
            <a:ext cx="32766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a:blip r:embed="rId3" cstate="print"/>
          <a:srcRect l="4167" t="35000" r="43750" b="28333"/>
          <a:stretch>
            <a:fillRect/>
          </a:stretch>
        </p:blipFill>
        <p:spPr bwMode="auto">
          <a:xfrm>
            <a:off x="685800" y="1600200"/>
            <a:ext cx="8077200" cy="4724400"/>
          </a:xfrm>
          <a:prstGeom prst="rect">
            <a:avLst/>
          </a:prstGeom>
          <a:noFill/>
          <a:ln w="9525">
            <a:noFill/>
            <a:miter lim="800000"/>
            <a:headEnd/>
            <a:tailEnd/>
          </a:ln>
        </p:spPr>
      </p:pic>
      <p:sp>
        <p:nvSpPr>
          <p:cNvPr id="2" name="Title 1"/>
          <p:cNvSpPr>
            <a:spLocks noGrp="1"/>
          </p:cNvSpPr>
          <p:nvPr>
            <p:ph type="title"/>
          </p:nvPr>
        </p:nvSpPr>
        <p:spPr>
          <a:xfrm>
            <a:off x="914400" y="0"/>
            <a:ext cx="7772400" cy="1426464"/>
          </a:xfrm>
        </p:spPr>
        <p:txBody>
          <a:bodyPr/>
          <a:lstStyle/>
          <a:p>
            <a:r>
              <a:rPr lang="en-US" b="1" dirty="0" smtClean="0"/>
              <a:t>Census Records—1861</a:t>
            </a:r>
            <a:br>
              <a:rPr lang="en-US" b="1" dirty="0" smtClean="0"/>
            </a:br>
            <a:r>
              <a:rPr lang="en-US" sz="3200" b="1" dirty="0" err="1" smtClean="0"/>
              <a:t>Bloxwich</a:t>
            </a:r>
            <a:r>
              <a:rPr lang="en-US" sz="3200" b="1" dirty="0" smtClean="0"/>
              <a:t>, Staffordshire, England</a:t>
            </a:r>
            <a:endParaRPr lang="en-US" sz="3200" b="1" dirty="0"/>
          </a:p>
        </p:txBody>
      </p:sp>
      <p:sp>
        <p:nvSpPr>
          <p:cNvPr id="5" name="Right Arrow 4"/>
          <p:cNvSpPr/>
          <p:nvPr/>
        </p:nvSpPr>
        <p:spPr>
          <a:xfrm rot="8668523" flipV="1">
            <a:off x="3999907" y="2214351"/>
            <a:ext cx="3675864" cy="78205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324600" y="6477000"/>
            <a:ext cx="2514600" cy="276999"/>
          </a:xfrm>
          <a:prstGeom prst="rect">
            <a:avLst/>
          </a:prstGeom>
          <a:noFill/>
        </p:spPr>
        <p:txBody>
          <a:bodyPr wrap="square" rtlCol="0">
            <a:spAutoFit/>
          </a:bodyPr>
          <a:lstStyle/>
          <a:p>
            <a:pPr algn="r"/>
            <a:r>
              <a:rPr lang="en-US" sz="1200" dirty="0" smtClean="0"/>
              <a:t>ancestry.com</a:t>
            </a:r>
            <a:endParaRPr lang="en-US" sz="12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a:blip r:embed="rId3" cstate="print"/>
          <a:srcRect l="6090" t="34359" r="49680" b="27179"/>
          <a:stretch>
            <a:fillRect/>
          </a:stretch>
        </p:blipFill>
        <p:spPr bwMode="auto">
          <a:xfrm>
            <a:off x="1905000" y="1219200"/>
            <a:ext cx="6629400" cy="5181600"/>
          </a:xfrm>
          <a:prstGeom prst="rect">
            <a:avLst/>
          </a:prstGeom>
          <a:noFill/>
          <a:ln w="9525">
            <a:noFill/>
            <a:miter lim="800000"/>
            <a:headEnd/>
            <a:tailEnd/>
          </a:ln>
        </p:spPr>
      </p:pic>
      <p:sp>
        <p:nvSpPr>
          <p:cNvPr id="2" name="Title 1"/>
          <p:cNvSpPr>
            <a:spLocks noGrp="1"/>
          </p:cNvSpPr>
          <p:nvPr>
            <p:ph type="title"/>
          </p:nvPr>
        </p:nvSpPr>
        <p:spPr>
          <a:xfrm>
            <a:off x="457200" y="-228600"/>
            <a:ext cx="8229600" cy="1371600"/>
          </a:xfrm>
        </p:spPr>
        <p:txBody>
          <a:bodyPr>
            <a:normAutofit/>
          </a:bodyPr>
          <a:lstStyle/>
          <a:p>
            <a:pPr algn="ctr"/>
            <a:r>
              <a:rPr lang="en-US" sz="3200" b="1" dirty="0" smtClean="0"/>
              <a:t>Census Records—1921</a:t>
            </a:r>
            <a:br>
              <a:rPr lang="en-US" sz="3200" b="1" dirty="0" smtClean="0"/>
            </a:br>
            <a:r>
              <a:rPr lang="en-US" sz="3200" b="1" dirty="0" smtClean="0"/>
              <a:t>Provo, UT, State Mental Hospital</a:t>
            </a:r>
            <a:endParaRPr lang="en-US" sz="3200" b="1" dirty="0"/>
          </a:p>
        </p:txBody>
      </p:sp>
      <p:sp>
        <p:nvSpPr>
          <p:cNvPr id="5" name="Right Arrow 4"/>
          <p:cNvSpPr/>
          <p:nvPr/>
        </p:nvSpPr>
        <p:spPr>
          <a:xfrm rot="2062395">
            <a:off x="522940" y="5319056"/>
            <a:ext cx="2224378"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553200" y="6477001"/>
            <a:ext cx="2590800" cy="276999"/>
          </a:xfrm>
          <a:prstGeom prst="rect">
            <a:avLst/>
          </a:prstGeom>
          <a:noFill/>
        </p:spPr>
        <p:txBody>
          <a:bodyPr wrap="square" rtlCol="0">
            <a:spAutoFit/>
          </a:bodyPr>
          <a:lstStyle/>
          <a:p>
            <a:pPr algn="r"/>
            <a:r>
              <a:rPr lang="en-US" sz="1200" dirty="0" smtClean="0"/>
              <a:t>ancestry.com</a:t>
            </a:r>
            <a:endParaRPr lang="en-US" sz="12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smtClean="0"/>
          </a:p>
          <a:p>
            <a:r>
              <a:rPr lang="en-US" dirty="0" smtClean="0"/>
              <a:t>1853     Born, </a:t>
            </a:r>
            <a:r>
              <a:rPr lang="en-US" dirty="0" err="1" smtClean="0"/>
              <a:t>Bloxwich</a:t>
            </a:r>
            <a:r>
              <a:rPr lang="en-US" dirty="0" smtClean="0"/>
              <a:t>, England</a:t>
            </a:r>
          </a:p>
          <a:p>
            <a:r>
              <a:rPr lang="en-US" dirty="0" smtClean="0"/>
              <a:t>1866     Immigrated to Davenport, Iowa</a:t>
            </a:r>
          </a:p>
          <a:p>
            <a:r>
              <a:rPr lang="en-US" dirty="0" smtClean="0"/>
              <a:t>1872     Immigrated to Ogden, Utah</a:t>
            </a:r>
          </a:p>
          <a:p>
            <a:r>
              <a:rPr lang="en-US" dirty="0" smtClean="0"/>
              <a:t>1881     “Housekeeper” to her father in Ogden</a:t>
            </a:r>
          </a:p>
          <a:p>
            <a:r>
              <a:rPr lang="en-US" dirty="0" smtClean="0"/>
              <a:t>1892     Committed to Utah State Hospital</a:t>
            </a:r>
          </a:p>
          <a:p>
            <a:r>
              <a:rPr lang="en-US" dirty="0" smtClean="0"/>
              <a:t>1921      Died at State Hospital, Provo, Utah</a:t>
            </a:r>
          </a:p>
          <a:p>
            <a:r>
              <a:rPr lang="en-US" dirty="0" smtClean="0"/>
              <a:t>1921      Buried in the Hyrum City Cemetery</a:t>
            </a:r>
            <a:endParaRPr lang="en-US" dirty="0"/>
          </a:p>
        </p:txBody>
      </p:sp>
      <p:sp>
        <p:nvSpPr>
          <p:cNvPr id="2" name="Title 1"/>
          <p:cNvSpPr>
            <a:spLocks noGrp="1"/>
          </p:cNvSpPr>
          <p:nvPr>
            <p:ph type="title"/>
          </p:nvPr>
        </p:nvSpPr>
        <p:spPr/>
        <p:txBody>
          <a:bodyPr/>
          <a:lstStyle/>
          <a:p>
            <a:pPr algn="ctr"/>
            <a:r>
              <a:rPr lang="en-US" b="1" dirty="0" smtClean="0"/>
              <a:t>Timeline of Ann’s life</a:t>
            </a:r>
            <a:endParaRPr lang="en-US"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Maps of Davenport, Iowa, 1872</a:t>
            </a:r>
            <a:endParaRPr lang="en-US" b="1" dirty="0"/>
          </a:p>
        </p:txBody>
      </p:sp>
      <p:pic>
        <p:nvPicPr>
          <p:cNvPr id="11266" name="Picture 2"/>
          <p:cNvPicPr>
            <a:picLocks noGrp="1" noChangeAspect="1" noChangeArrowheads="1"/>
          </p:cNvPicPr>
          <p:nvPr>
            <p:ph sz="half" idx="1"/>
          </p:nvPr>
        </p:nvPicPr>
        <p:blipFill>
          <a:blip r:embed="rId3" cstate="print"/>
          <a:srcRect/>
          <a:stretch>
            <a:fillRect/>
          </a:stretch>
        </p:blipFill>
        <p:spPr bwMode="auto">
          <a:xfrm>
            <a:off x="772319" y="1524000"/>
            <a:ext cx="3429000" cy="4572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267" name="Picture 3"/>
          <p:cNvPicPr>
            <a:picLocks noGrp="1" noChangeAspect="1" noChangeArrowheads="1"/>
          </p:cNvPicPr>
          <p:nvPr>
            <p:ph sz="half" idx="2"/>
          </p:nvPr>
        </p:nvPicPr>
        <p:blipFill>
          <a:blip r:embed="rId4" cstate="print"/>
          <a:srcRect l="15018" t="9953" r="6140" b="7450"/>
          <a:stretch>
            <a:fillRect/>
          </a:stretch>
        </p:blipFill>
        <p:spPr bwMode="auto">
          <a:xfrm>
            <a:off x="4481945" y="2057400"/>
            <a:ext cx="4364182" cy="3429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4953000" y="6172200"/>
            <a:ext cx="3733800" cy="461665"/>
          </a:xfrm>
          <a:prstGeom prst="rect">
            <a:avLst/>
          </a:prstGeom>
          <a:noFill/>
        </p:spPr>
        <p:txBody>
          <a:bodyPr wrap="square" rtlCol="0">
            <a:spAutoFit/>
          </a:bodyPr>
          <a:lstStyle/>
          <a:p>
            <a:pPr algn="r"/>
            <a:r>
              <a:rPr lang="en-US" sz="1200" dirty="0" smtClean="0"/>
              <a:t>Maps courtesy of Davenport Public Library, Davenport, Iowa</a:t>
            </a:r>
            <a:endParaRPr lang="en-US" sz="12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938</TotalTime>
  <Words>1167</Words>
  <Application>Microsoft Office PowerPoint</Application>
  <PresentationFormat>On-screen Show (4:3)</PresentationFormat>
  <Paragraphs>126</Paragraphs>
  <Slides>20</Slides>
  <Notes>18</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Paper</vt:lpstr>
      <vt:lpstr>Discovering a Life Through Primary and Secondary Sources</vt:lpstr>
      <vt:lpstr>Ann Fellows’ Journal</vt:lpstr>
      <vt:lpstr>Critchlow and Related Families</vt:lpstr>
      <vt:lpstr>Telephone Conversations</vt:lpstr>
      <vt:lpstr>Family Bible</vt:lpstr>
      <vt:lpstr>Census Records—1861 Bloxwich, Staffordshire, England</vt:lpstr>
      <vt:lpstr>Census Records—1921 Provo, UT, State Mental Hospital</vt:lpstr>
      <vt:lpstr>Timeline of Ann’s life</vt:lpstr>
      <vt:lpstr>Maps of Davenport, Iowa, 1872</vt:lpstr>
      <vt:lpstr>Family Photographs</vt:lpstr>
      <vt:lpstr>Newspaper Articles</vt:lpstr>
      <vt:lpstr> Letter--1885</vt:lpstr>
      <vt:lpstr>Newspaper Article—1976 Photograph--1892</vt:lpstr>
      <vt:lpstr>Unsealed Commitment Papers— Utah State Mental Hospital</vt:lpstr>
      <vt:lpstr>  Photographs of Bloxwich England--taken 1998</vt:lpstr>
      <vt:lpstr>Artwork</vt:lpstr>
      <vt:lpstr>Songbook</vt:lpstr>
      <vt:lpstr>Book-The Journal of Ann Fellows</vt:lpstr>
      <vt:lpstr>Primary and Secondary Sources</vt:lpstr>
      <vt:lpstr>Works Cited</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Marianne</dc:creator>
  <cp:lastModifiedBy>Staff401</cp:lastModifiedBy>
  <cp:revision>327</cp:revision>
  <dcterms:created xsi:type="dcterms:W3CDTF">2010-01-23T03:53:55Z</dcterms:created>
  <dcterms:modified xsi:type="dcterms:W3CDTF">2010-04-19T17:00:30Z</dcterms:modified>
</cp:coreProperties>
</file>